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 id="2147483774" r:id="rId5"/>
    <p:sldMasterId id="2147483786" r:id="rId6"/>
  </p:sldMasterIdLst>
  <p:notesMasterIdLst>
    <p:notesMasterId r:id="rId104"/>
  </p:notesMasterIdLst>
  <p:handoutMasterIdLst>
    <p:handoutMasterId r:id="rId105"/>
  </p:handoutMasterIdLst>
  <p:sldIdLst>
    <p:sldId id="256" r:id="rId7"/>
    <p:sldId id="1906" r:id="rId8"/>
    <p:sldId id="1907" r:id="rId9"/>
    <p:sldId id="1758" r:id="rId10"/>
    <p:sldId id="333" r:id="rId11"/>
    <p:sldId id="1757" r:id="rId12"/>
    <p:sldId id="391" r:id="rId13"/>
    <p:sldId id="1905" r:id="rId14"/>
    <p:sldId id="440" r:id="rId15"/>
    <p:sldId id="1904" r:id="rId16"/>
    <p:sldId id="1903" r:id="rId17"/>
    <p:sldId id="318" r:id="rId18"/>
    <p:sldId id="315" r:id="rId19"/>
    <p:sldId id="316" r:id="rId20"/>
    <p:sldId id="415" r:id="rId21"/>
    <p:sldId id="416" r:id="rId22"/>
    <p:sldId id="1489" r:id="rId23"/>
    <p:sldId id="1449" r:id="rId24"/>
    <p:sldId id="1486" r:id="rId25"/>
    <p:sldId id="1487" r:id="rId26"/>
    <p:sldId id="1488" r:id="rId27"/>
    <p:sldId id="1482" r:id="rId28"/>
    <p:sldId id="1483" r:id="rId29"/>
    <p:sldId id="1368" r:id="rId30"/>
    <p:sldId id="1367" r:id="rId31"/>
    <p:sldId id="1366" r:id="rId32"/>
    <p:sldId id="1302" r:id="rId33"/>
    <p:sldId id="395" r:id="rId34"/>
    <p:sldId id="899" r:id="rId35"/>
    <p:sldId id="390" r:id="rId36"/>
    <p:sldId id="898" r:id="rId37"/>
    <p:sldId id="392"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896" r:id="rId51"/>
    <p:sldId id="897" r:id="rId52"/>
    <p:sldId id="554" r:id="rId53"/>
    <p:sldId id="556" r:id="rId54"/>
    <p:sldId id="561" r:id="rId55"/>
    <p:sldId id="562" r:id="rId56"/>
    <p:sldId id="563" r:id="rId57"/>
    <p:sldId id="834" r:id="rId58"/>
    <p:sldId id="837" r:id="rId59"/>
    <p:sldId id="854" r:id="rId60"/>
    <p:sldId id="840" r:id="rId61"/>
    <p:sldId id="841" r:id="rId62"/>
    <p:sldId id="838" r:id="rId63"/>
    <p:sldId id="842" r:id="rId64"/>
    <p:sldId id="843" r:id="rId65"/>
    <p:sldId id="839" r:id="rId66"/>
    <p:sldId id="835" r:id="rId67"/>
    <p:sldId id="861" r:id="rId68"/>
    <p:sldId id="873" r:id="rId69"/>
    <p:sldId id="303" r:id="rId70"/>
    <p:sldId id="811" r:id="rId71"/>
    <p:sldId id="304" r:id="rId72"/>
    <p:sldId id="813" r:id="rId73"/>
    <p:sldId id="272" r:id="rId74"/>
    <p:sldId id="422" r:id="rId75"/>
    <p:sldId id="398" r:id="rId76"/>
    <p:sldId id="399" r:id="rId77"/>
    <p:sldId id="382" r:id="rId78"/>
    <p:sldId id="357" r:id="rId79"/>
    <p:sldId id="362" r:id="rId80"/>
    <p:sldId id="363" r:id="rId81"/>
    <p:sldId id="364" r:id="rId82"/>
    <p:sldId id="371" r:id="rId83"/>
    <p:sldId id="372" r:id="rId84"/>
    <p:sldId id="365" r:id="rId85"/>
    <p:sldId id="373" r:id="rId86"/>
    <p:sldId id="376" r:id="rId87"/>
    <p:sldId id="374" r:id="rId88"/>
    <p:sldId id="378" r:id="rId89"/>
    <p:sldId id="294" r:id="rId90"/>
    <p:sldId id="295" r:id="rId91"/>
    <p:sldId id="1490" r:id="rId92"/>
    <p:sldId id="639" r:id="rId93"/>
    <p:sldId id="640" r:id="rId94"/>
    <p:sldId id="692" r:id="rId95"/>
    <p:sldId id="683" r:id="rId96"/>
    <p:sldId id="695" r:id="rId97"/>
    <p:sldId id="693" r:id="rId98"/>
    <p:sldId id="696" r:id="rId99"/>
    <p:sldId id="654" r:id="rId100"/>
    <p:sldId id="655" r:id="rId101"/>
    <p:sldId id="708" r:id="rId102"/>
    <p:sldId id="633" r:id="rId103"/>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1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viewProps" Target="view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heme" Target="theme/theme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27</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47</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48</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49</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50</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51</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Rot="1" noChangeAspect="1" noChangeArrowheads="1" noTextEdit="1"/>
          </p:cNvSpPr>
          <p:nvPr>
            <p:ph type="sldImg"/>
          </p:nvPr>
        </p:nvSpPr>
        <p:spPr>
          <a:ln/>
        </p:spPr>
      </p:sp>
      <p:sp>
        <p:nvSpPr>
          <p:cNvPr id="831491" name="Rectangle 3"/>
          <p:cNvSpPr>
            <a:spLocks noGrp="1" noChangeArrowheads="1"/>
          </p:cNvSpPr>
          <p:nvPr>
            <p:ph type="body" idx="1"/>
          </p:nvPr>
        </p:nvSpPr>
        <p:spPr/>
        <p:txBody>
          <a:bodyPr/>
          <a:lstStyle/>
          <a:p>
            <a:pPr lvl="1">
              <a:lnSpc>
                <a:spcPct val="80000"/>
              </a:lnSpc>
              <a:spcBef>
                <a:spcPct val="20000"/>
              </a:spcBef>
            </a:pPr>
            <a:r>
              <a:rPr lang="en-US"/>
              <a:t>Need to know immediately when each page used so that can change position in list…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52</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62</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64</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65</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66</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r>
              <a:rPr lang="en-US" altLang="zh-CN" sz="1200" dirty="0">
                <a:ea typeface="宋体" charset="-122"/>
              </a:rPr>
              <a:t>Maintain a list of  pages presently in page frames</a:t>
            </a:r>
          </a:p>
          <a:p>
            <a:pPr eaLnBrk="1" hangingPunct="1">
              <a:lnSpc>
                <a:spcPct val="90000"/>
              </a:lnSpc>
            </a:pPr>
            <a:r>
              <a:rPr lang="en-US" altLang="zh-CN" sz="1200" dirty="0">
                <a:ea typeface="宋体" charset="-122"/>
              </a:rPr>
              <a:t>When a page is placed in a page frame in physical memory add it to the end of the list</a:t>
            </a:r>
          </a:p>
          <a:p>
            <a:pPr eaLnBrk="1" hangingPunct="1">
              <a:lnSpc>
                <a:spcPct val="90000"/>
              </a:lnSpc>
            </a:pPr>
            <a:r>
              <a:rPr lang="en-US" altLang="zh-CN" sz="1200" dirty="0">
                <a:ea typeface="宋体" charset="-122"/>
              </a:rPr>
              <a:t>When a page fault occurs and all slots in physical memory are full remove the first page in the list from memory and replace it with the new page.</a:t>
            </a:r>
          </a:p>
          <a:p>
            <a:pPr eaLnBrk="1" hangingPunct="1">
              <a:lnSpc>
                <a:spcPct val="90000"/>
              </a:lnSpc>
            </a:pPr>
            <a:endParaRPr lang="en-US" altLang="zh-CN" sz="1200" dirty="0">
              <a:ea typeface="宋体" charset="-122"/>
            </a:endParaRPr>
          </a:p>
          <a:p>
            <a:pPr marL="0" marR="0" indent="0" algn="l" defTabSz="914400" rtl="0" eaLnBrk="1" fontAlgn="base" latinLnBrk="0" hangingPunct="1">
              <a:lnSpc>
                <a:spcPct val="90000"/>
              </a:lnSpc>
              <a:spcBef>
                <a:spcPct val="30000"/>
              </a:spcBef>
              <a:spcAft>
                <a:spcPct val="0"/>
              </a:spcAft>
              <a:buClrTx/>
              <a:buSzTx/>
              <a:buFontTx/>
              <a:buNone/>
              <a:tabLst/>
              <a:defRPr/>
            </a:pPr>
            <a:r>
              <a:rPr lang="en-US" altLang="zh-CN" sz="1200" dirty="0">
                <a:ea typeface="宋体" charset="-122"/>
              </a:rPr>
              <a:t>Problem: if the page removed is heavily and continuously used it will then have to be reloaded almost immediately (as soon as it is next accessed)</a:t>
            </a:r>
          </a:p>
          <a:p>
            <a:pPr eaLnBrk="1" hangingPunct="1">
              <a:lnSpc>
                <a:spcPct val="90000"/>
              </a:lnSpc>
            </a:pPr>
            <a:endParaRPr lang="en-US" altLang="zh-CN" sz="1200" dirty="0">
              <a:ea typeface="宋体" charset="-122"/>
            </a:endParaRP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5C668857-4858-4890-A0D6-150922532050}" type="slidenum">
              <a:rPr kumimoji="0" lang="en-US" altLang="zh-CN" sz="1800" b="1" i="0" u="none" strike="noStrike" kern="1200" cap="none" spc="0" normalizeH="0" baseline="0" noProof="0" smtClean="0">
                <a:ln>
                  <a:noFill/>
                </a:ln>
                <a:solidFill>
                  <a:srgbClr val="000000"/>
                </a:solidFill>
                <a:effectLst/>
                <a:uLnTx/>
                <a:uFillTx/>
                <a:latin typeface="Comic Sans MS"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5</a:t>
            </a:fld>
            <a:endParaRPr kumimoji="0" lang="en-US" altLang="zh-CN" sz="1800" b="1"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94</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95</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96</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Track base (physical address) and bounds of the page table per segment</a:t>
            </a:r>
            <a:endParaRPr 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4406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0.5/3+1/4+2/6=</a:t>
            </a:r>
          </a:p>
          <a:p>
            <a:r>
              <a:rPr lang="en-GB" dirty="0"/>
              <a:t>R3=2+ceil(R3/3)0.5+ceil(R3/4)1=4</a:t>
            </a:r>
            <a:endParaRPr lang="en-SE" dirty="0"/>
          </a:p>
        </p:txBody>
      </p:sp>
    </p:spTree>
    <p:extLst>
      <p:ext uri="{BB962C8B-B14F-4D97-AF65-F5344CB8AC3E}">
        <p14:creationId xmlns:p14="http://schemas.microsoft.com/office/powerpoint/2010/main" val="363828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7D8E35BA-1F91-4302-93C2-3BD77212BCF9}" type="slidenum">
              <a:rPr lang="en-US" altLang="zh-CN"/>
              <a:pPr>
                <a:defRPr/>
              </a:pPr>
              <a:t>‹#›</a:t>
            </a:fld>
            <a:endParaRPr lang="en-US" altLang="zh-CN"/>
          </a:p>
        </p:txBody>
      </p:sp>
    </p:spTree>
    <p:extLst>
      <p:ext uri="{BB962C8B-B14F-4D97-AF65-F5344CB8AC3E}">
        <p14:creationId xmlns:p14="http://schemas.microsoft.com/office/powerpoint/2010/main" val="94385817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5581"/>
            <a:ext cx="10979355" cy="921774"/>
          </a:xfrm>
        </p:spPr>
        <p:txBody>
          <a:bodyPr/>
          <a:lstStyle>
            <a:lvl1pPr>
              <a:defRPr sz="4000" baseline="0"/>
            </a:lvl1pPr>
          </a:lstStyle>
          <a:p>
            <a:r>
              <a:rPr lang="zh-CN" altLang="en-US" dirty="0"/>
              <a:t>单击此处编辑母版标题样式</a:t>
            </a:r>
            <a:endParaRPr lang="en-CA"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1"/>
          </p:nvPr>
        </p:nvSpPr>
        <p:spPr/>
        <p:txBody>
          <a:bodyPr/>
          <a:lstStyle>
            <a:lvl1pPr>
              <a:defRPr/>
            </a:lvl1pPr>
          </a:lstStyle>
          <a:p>
            <a:pPr>
              <a:defRPr/>
            </a:pPr>
            <a:fld id="{50BA5833-1F09-4113-8F59-29847F65D61E}" type="slidenum">
              <a:rPr lang="en-US" altLang="zh-CN"/>
              <a:pPr>
                <a:defRPr/>
              </a:pPr>
              <a:t>‹#›</a:t>
            </a:fld>
            <a:endParaRPr lang="en-US" altLang="zh-CN"/>
          </a:p>
        </p:txBody>
      </p:sp>
    </p:spTree>
    <p:extLst>
      <p:ext uri="{BB962C8B-B14F-4D97-AF65-F5344CB8AC3E}">
        <p14:creationId xmlns:p14="http://schemas.microsoft.com/office/powerpoint/2010/main" val="26554680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D7C9C8E2-A8ED-45DB-8538-5D6A2154A53B}"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7294470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F79E673C-99F3-4857-B076-788419C75515}"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76118187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EDD2AAC8-2DA2-4FE1-8753-37B4EFFCA6E5}"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98770719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612F0A26-CBF8-463B-AEBF-7C878ACA182A}"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715509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668C5E33-2CE4-4894-8E84-18D2CF191105}" type="slidenum">
              <a:rPr lang="en-US" altLang="zh-CN"/>
              <a:pPr>
                <a:defRPr/>
              </a:pPr>
              <a:t>‹#›</a:t>
            </a:fld>
            <a:endParaRPr lang="en-US" altLang="zh-CN"/>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0334940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86053DC8-D3A0-425F-9B4F-32CE8E90626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3117074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1882BE55-92A8-41BA-B398-88E800CDFDE8}"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7371782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5A1281E2-B8AC-4DA7-B89C-FB113C08DAC2}"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356980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B908E1CF-2D81-477C-90F7-2BC9B440CC2C}"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62363385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491087" y="2677415"/>
            <a:ext cx="10363200" cy="646331"/>
          </a:xfrm>
        </p:spPr>
        <p:txBody>
          <a:bodyPr anchor="t" anchorCtr="0"/>
          <a:lstStyle/>
          <a:p>
            <a:r>
              <a:rPr lang="nb-NO"/>
              <a:t>Klikk for å redigere tittelstil</a:t>
            </a:r>
          </a:p>
        </p:txBody>
      </p:sp>
      <p:sp>
        <p:nvSpPr>
          <p:cNvPr id="3" name="Undertittel 2"/>
          <p:cNvSpPr>
            <a:spLocks noGrp="1"/>
          </p:cNvSpPr>
          <p:nvPr>
            <p:ph type="subTitle" idx="1"/>
          </p:nvPr>
        </p:nvSpPr>
        <p:spPr>
          <a:xfrm>
            <a:off x="491087" y="3645154"/>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灯片编号占位符 2">
            <a:extLst>
              <a:ext uri="{FF2B5EF4-FFF2-40B4-BE49-F238E27FC236}">
                <a16:creationId xmlns:a16="http://schemas.microsoft.com/office/drawing/2014/main" id="{982F9ABF-3741-4ECA-B138-FF696AFEAA33}"/>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6898550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588154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63084" y="4406901"/>
            <a:ext cx="10363200" cy="70788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灯片编号占位符 2">
            <a:extLst>
              <a:ext uri="{FF2B5EF4-FFF2-40B4-BE49-F238E27FC236}">
                <a16:creationId xmlns:a16="http://schemas.microsoft.com/office/drawing/2014/main" id="{6DF00802-075B-2DAE-178B-D27BC985CA71}"/>
              </a:ext>
            </a:extLst>
          </p:cNvPr>
          <p:cNvSpPr txBox="1">
            <a:spLocks/>
          </p:cNvSpPr>
          <p:nvPr userDrawn="1"/>
        </p:nvSpPr>
        <p:spPr>
          <a:xfrm>
            <a:off x="11597312" y="6492875"/>
            <a:ext cx="569288" cy="365125"/>
          </a:xfrm>
          <a:prstGeom prst="rect">
            <a:avLst/>
          </a:prstGeom>
        </p:spPr>
        <p:txBody>
          <a:bodyPr/>
          <a:lstStyle>
            <a:defPPr>
              <a:defRPr lang="en-US"/>
            </a:defPPr>
            <a:lvl1pPr algn="l" rtl="0" eaLnBrk="0" fontAlgn="base" hangingPunct="0">
              <a:spcBef>
                <a:spcPct val="0"/>
              </a:spcBef>
              <a:spcAft>
                <a:spcPct val="0"/>
              </a:spcAft>
              <a:defRPr sz="1600"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38493265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灯片编号占位符 2">
            <a:extLst>
              <a:ext uri="{FF2B5EF4-FFF2-40B4-BE49-F238E27FC236}">
                <a16:creationId xmlns:a16="http://schemas.microsoft.com/office/drawing/2014/main" id="{2BA45275-64B5-37F7-9E77-5600BFCA057D}"/>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92174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灯片编号占位符 2">
            <a:extLst>
              <a:ext uri="{FF2B5EF4-FFF2-40B4-BE49-F238E27FC236}">
                <a16:creationId xmlns:a16="http://schemas.microsoft.com/office/drawing/2014/main" id="{8A086727-DB08-89FE-B3D5-A461BA38BB3E}"/>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0349533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灯片编号占位符 2">
            <a:extLst>
              <a:ext uri="{FF2B5EF4-FFF2-40B4-BE49-F238E27FC236}">
                <a16:creationId xmlns:a16="http://schemas.microsoft.com/office/drawing/2014/main" id="{1FAD67E2-AFE4-B317-C2D4-B38B18D22AF2}"/>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23116360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A5A705C4-2DFD-B782-819D-DFC181FB5AFD}"/>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128737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609601" y="1034990"/>
            <a:ext cx="4011084" cy="400110"/>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灯片编号占位符 2">
            <a:extLst>
              <a:ext uri="{FF2B5EF4-FFF2-40B4-BE49-F238E27FC236}">
                <a16:creationId xmlns:a16="http://schemas.microsoft.com/office/drawing/2014/main" id="{D2DFE07F-F650-3340-4591-3EB6F7BC361A}"/>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6007416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389717" y="4967228"/>
            <a:ext cx="7315200" cy="400110"/>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灯片编号占位符 2">
            <a:extLst>
              <a:ext uri="{FF2B5EF4-FFF2-40B4-BE49-F238E27FC236}">
                <a16:creationId xmlns:a16="http://schemas.microsoft.com/office/drawing/2014/main" id="{5631A516-D484-4ECB-E5DE-FCBA74C38E4E}"/>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7782537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灯片编号占位符 2">
            <a:extLst>
              <a:ext uri="{FF2B5EF4-FFF2-40B4-BE49-F238E27FC236}">
                <a16:creationId xmlns:a16="http://schemas.microsoft.com/office/drawing/2014/main" id="{7D04482A-9EFC-E5ED-443B-8D5B0C120DD8}"/>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16403423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10289738" y="274639"/>
            <a:ext cx="1292662" cy="5851525"/>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609600" y="274639"/>
            <a:ext cx="8026400" cy="5851525"/>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灯片编号占位符 2">
            <a:extLst>
              <a:ext uri="{FF2B5EF4-FFF2-40B4-BE49-F238E27FC236}">
                <a16:creationId xmlns:a16="http://schemas.microsoft.com/office/drawing/2014/main" id="{1296AB31-0C9F-A8CA-AB58-F940D42C575A}"/>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12761864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457200" rtl="0" eaLnBrk="1" latinLnBrk="0" hangingPunct="1">
              <a:spcBef>
                <a:spcPct val="0"/>
              </a:spcBef>
              <a:buNone/>
              <a:defRPr lang="en-US" sz="4400" kern="1200" baseline="0" dirty="0">
                <a:solidFill>
                  <a:schemeClr val="tx1"/>
                </a:solidFill>
                <a:latin typeface="Arial Rounded MT Bold" pitchFamily="34" charset="0"/>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Body)"/>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cxnSp>
        <p:nvCxnSpPr>
          <p:cNvPr id="7" name="直接连接符 6"/>
          <p:cNvCxnSpPr/>
          <p:nvPr userDrawn="1"/>
        </p:nvCxnSpPr>
        <p:spPr bwMode="auto">
          <a:xfrm>
            <a:off x="575733" y="144944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6371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26923"/>
            <a:ext cx="10979355" cy="9217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609600" y="1524000"/>
            <a:ext cx="11074400" cy="4760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EA7C9D10-D1AD-4835-88D7-D8B0F5C63AD9}" type="slidenum">
              <a:rPr lang="en-US" altLang="zh-CN"/>
              <a:pPr>
                <a:defRPr/>
              </a:pPr>
              <a:t>‹#›</a:t>
            </a:fld>
            <a:endParaRPr lang="en-US" altLang="zh-CN"/>
          </a:p>
        </p:txBody>
      </p:sp>
      <p:sp>
        <p:nvSpPr>
          <p:cNvPr id="105480" name="Line 8"/>
          <p:cNvSpPr>
            <a:spLocks noChangeShapeType="1"/>
          </p:cNvSpPr>
          <p:nvPr/>
        </p:nvSpPr>
        <p:spPr bwMode="auto">
          <a:xfrm flipH="1">
            <a:off x="596491" y="1388807"/>
            <a:ext cx="11074400" cy="0"/>
          </a:xfrm>
          <a:prstGeom prst="line">
            <a:avLst/>
          </a:prstGeom>
          <a:noFill/>
          <a:ln w="38100">
            <a:solidFill>
              <a:schemeClr val="tx1"/>
            </a:solidFill>
            <a:round/>
            <a:headEnd/>
            <a:tailEnd/>
          </a:ln>
          <a:effectLst/>
        </p:spPr>
        <p:txBody>
          <a:bodyPr/>
          <a:lstStyle/>
          <a:p>
            <a:pPr>
              <a:defRPr/>
            </a:pPr>
            <a:endParaRPr lang="en-CA" dirty="0"/>
          </a:p>
        </p:txBody>
      </p:sp>
      <p:sp>
        <p:nvSpPr>
          <p:cNvPr id="12" name="Rectangle 4"/>
          <p:cNvSpPr>
            <a:spLocks noGrp="1" noChangeArrowheads="1"/>
          </p:cNvSpPr>
          <p:nvPr userDrawn="1">
            <p:ph type="dt" sz="half" idx="2"/>
          </p:nvPr>
        </p:nvSpPr>
        <p:spPr>
          <a:xfrm>
            <a:off x="609600" y="6364288"/>
            <a:ext cx="5852584" cy="457200"/>
          </a:xfrm>
          <a:prstGeom prst="rect">
            <a:avLst/>
          </a:prstGeom>
          <a:ln/>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18126959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p:txStyles>
    <p:titleStyle>
      <a:lvl1pPr algn="ctr" rtl="0" eaLnBrk="1" fontAlgn="base" hangingPunct="1">
        <a:spcBef>
          <a:spcPct val="0"/>
        </a:spcBef>
        <a:spcAft>
          <a:spcPct val="0"/>
        </a:spcAft>
        <a:defRPr sz="4000" baseline="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37324" y="274639"/>
            <a:ext cx="11251093" cy="646331"/>
          </a:xfrm>
          <a:prstGeom prst="rect">
            <a:avLst/>
          </a:prstGeom>
        </p:spPr>
        <p:txBody>
          <a:bodyPr vert="horz" wrap="square" lIns="91440" tIns="45720" rIns="91440" bIns="45720" rtlCol="0" anchor="t" anchorCtr="0">
            <a:spAutoFit/>
          </a:bodyPr>
          <a:lstStyle/>
          <a:p>
            <a:r>
              <a:rPr lang="nb-NO"/>
              <a:t>Klikk for å redigere tittelstil</a:t>
            </a:r>
          </a:p>
        </p:txBody>
      </p:sp>
      <p:sp>
        <p:nvSpPr>
          <p:cNvPr id="3" name="Plassholder for tekst 2"/>
          <p:cNvSpPr>
            <a:spLocks noGrp="1"/>
          </p:cNvSpPr>
          <p:nvPr>
            <p:ph type="body" idx="1"/>
          </p:nvPr>
        </p:nvSpPr>
        <p:spPr>
          <a:xfrm>
            <a:off x="437324" y="1053549"/>
            <a:ext cx="11251093" cy="5072615"/>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lysbildenummer 5"/>
          <p:cNvSpPr>
            <a:spLocks noGrp="1"/>
          </p:cNvSpPr>
          <p:nvPr>
            <p:ph type="sldNum" sz="quarter" idx="4"/>
          </p:nvPr>
        </p:nvSpPr>
        <p:spPr>
          <a:xfrm>
            <a:off x="11604239" y="6492873"/>
            <a:ext cx="569288" cy="365125"/>
          </a:xfrm>
          <a:prstGeom prst="rect">
            <a:avLst/>
          </a:prstGeom>
        </p:spPr>
        <p:txBody>
          <a:bodyPr/>
          <a:lstStyle>
            <a:lvl1pPr>
              <a:defRPr sz="1600"/>
            </a:lvl1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20774842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hf sldNum="0" hdr="0" dt="0"/>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hyperlink" Target="http://cs.uttyler.edu/Faculty/Rainwater/COSC3355/Animations/optimalpagereplacement.htm" TargetMode="External"/><Relationship Id="rId2" Type="http://schemas.openxmlformats.org/officeDocument/2006/relationships/hyperlink" Target="http://cs.uttyler.edu/Faculty/Rainwater/COSC3355/Animations/fifopagereplacement.htm" TargetMode="External"/><Relationship Id="rId1" Type="http://schemas.openxmlformats.org/officeDocument/2006/relationships/slideLayout" Target="../slideLayouts/slideLayout46.xml"/><Relationship Id="rId4" Type="http://schemas.openxmlformats.org/officeDocument/2006/relationships/hyperlink" Target="http://cs.uttyler.edu/Faculty/Rainwater/COSC3355/Animations/lrupagereplacement.htm"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dirty="0"/>
            </a:br>
            <a:r>
              <a:rPr lang="en-US" sz="3000" dirty="0"/>
              <a:t>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7B35-0B34-DFE5-888D-0652FADCACC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EBF8111-8EB0-5740-A30E-99C63463C8C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8719717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F6CE-57BF-44C6-0FD4-818AB029298C}"/>
              </a:ext>
            </a:extLst>
          </p:cNvPr>
          <p:cNvSpPr>
            <a:spLocks noGrp="1"/>
          </p:cNvSpPr>
          <p:nvPr>
            <p:ph type="title"/>
          </p:nvPr>
        </p:nvSpPr>
        <p:spPr/>
        <p:txBody>
          <a:bodyPr/>
          <a:lstStyle/>
          <a:p>
            <a:r>
              <a:rPr lang="en-GB" dirty="0"/>
              <a:t>RM vs. DM Example </a:t>
            </a:r>
            <a:r>
              <a:rPr lang="en-GB" dirty="0" err="1"/>
              <a:t>Schedulability</a:t>
            </a:r>
            <a:r>
              <a:rPr lang="en-GB" dirty="0"/>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D2F01-C441-D2EE-0737-DD1B22F4653A}"/>
                  </a:ext>
                </a:extLst>
              </p:cNvPr>
              <p:cNvSpPr>
                <a:spLocks noGrp="1"/>
              </p:cNvSpPr>
              <p:nvPr>
                <p:ph idx="1"/>
              </p:nvPr>
            </p:nvSpPr>
            <p:spPr>
              <a:xfrm>
                <a:off x="812800" y="914400"/>
                <a:ext cx="10566400" cy="5562600"/>
              </a:xfrm>
            </p:spPr>
            <p:txBody>
              <a:bodyPr>
                <a:normAutofit fontScale="925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m:t>
                        </m:r>
                        <m:r>
                          <a:rPr lang="en-GB" b="0" i="1" dirty="0" smtClean="0">
                            <a:latin typeface="Cambria Math" panose="02040503050406030204" pitchFamily="18" charset="0"/>
                          </a:rPr>
                          <m:t> 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r>
                  <a:rPr lang="en-GB" dirty="0"/>
                  <a:t> with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RM</a:t>
                </a:r>
              </a:p>
              <a:p>
                <a:pPr lvl="1"/>
                <a:r>
                  <a:rPr lang="en-GB" dirty="0"/>
                  <a:t>System utilization </a:t>
                </a:r>
                <a14:m>
                  <m:oMath xmlns:m="http://schemas.openxmlformats.org/officeDocument/2006/math">
                    <m:r>
                      <a:rPr lang="en-GB" sz="2400">
                        <a:latin typeface="Cambria Math" panose="02040503050406030204" pitchFamily="18" charset="0"/>
                      </a:rPr>
                      <m:t>𝑈</m:t>
                    </m:r>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0.5</m:t>
                        </m:r>
                      </m:num>
                      <m:den>
                        <m:r>
                          <a:rPr lang="en-GB" sz="2400">
                            <a:latin typeface="Cambria Math" panose="02040503050406030204" pitchFamily="18" charset="0"/>
                          </a:rPr>
                          <m:t>3</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4</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2</m:t>
                        </m:r>
                      </m:num>
                      <m:den>
                        <m:r>
                          <a:rPr lang="en-GB" sz="2400">
                            <a:latin typeface="Cambria Math" panose="02040503050406030204" pitchFamily="18" charset="0"/>
                          </a:rPr>
                          <m:t>6</m:t>
                        </m:r>
                      </m:den>
                    </m:f>
                    <m:r>
                      <a:rPr lang="en-GB" sz="2400">
                        <a:latin typeface="Cambria Math" panose="02040503050406030204" pitchFamily="18" charset="0"/>
                      </a:rPr>
                      <m:t>=0.75≤</m:t>
                    </m:r>
                    <m:r>
                      <a:rPr lang="en-GB" sz="2400" b="0" i="0" smtClean="0">
                        <a:latin typeface="Cambria Math" panose="02040503050406030204" pitchFamily="18" charset="0"/>
                      </a:rPr>
                      <m:t>0.780</m:t>
                    </m:r>
                  </m:oMath>
                </a14:m>
                <a:r>
                  <a:rPr lang="en-US" altLang="zh-CN" sz="2400" dirty="0"/>
                  <a:t> (UB for 2 tasks under RM), hence the taskset is schedulable</a:t>
                </a:r>
              </a:p>
              <a:p>
                <a:r>
                  <a:rPr lang="en-GB" kern="0" dirty="0"/>
                  <a:t>Three tasks: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m:t>
                        </m:r>
                        <m:r>
                          <a:rPr lang="en-GB" i="1" kern="0" dirty="0" smtClean="0">
                            <a:latin typeface="Cambria Math" panose="02040503050406030204" pitchFamily="18" charset="0"/>
                          </a:rPr>
                          <m:t> 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r>
                  <a:rPr lang="en-GB" kern="0" dirty="0"/>
                  <a:t> with </a:t>
                </a:r>
                <a:r>
                  <a:rPr lang="en-GB" dirty="0"/>
                  <a:t>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DM</a:t>
                </a:r>
              </a:p>
              <a:p>
                <a:pPr lvl="1"/>
                <a:r>
                  <a:rPr lang="en-GB" altLang="zh-CN" sz="2400" dirty="0"/>
                  <a:t>No Utilization Bound test for DM; need to use Response Time Analysis (RTA)</a:t>
                </a:r>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+0=1+0=1≤</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𝐷</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=2</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1</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=0.5+</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⋅1=1.5</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1</m:t>
                        </m:r>
                      </m:sub>
                    </m:sSub>
                    <m:r>
                      <a:rPr lang="en-GB" altLang="zh-CN" sz="2400" i="1">
                        <a:latin typeface="Cambria Math" panose="02040503050406030204" pitchFamily="18" charset="0"/>
                      </a:rPr>
                      <m:t>=3</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𝑇</m:t>
                                </m:r>
                              </m:e>
                              <m:sub>
                                <m:r>
                                  <a:rPr lang="en-GB" altLang="zh-CN" sz="2400" b="0" i="1" smtClean="0">
                                    <a:latin typeface="Cambria Math" panose="02040503050406030204" pitchFamily="18" charset="0"/>
                                  </a:rPr>
                                  <m:t>1</m:t>
                                </m:r>
                              </m:sub>
                            </m:sSub>
                          </m:den>
                        </m:f>
                      </m:e>
                    </m:d>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𝐶</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=2+</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3</m:t>
                                </m:r>
                              </m:sub>
                            </m:sSub>
                          </m:num>
                          <m:den>
                            <m:r>
                              <a:rPr lang="en-GB" altLang="zh-CN" sz="2400" b="0" i="1" smtClean="0">
                                <a:latin typeface="Cambria Math" panose="02040503050406030204" pitchFamily="18" charset="0"/>
                              </a:rPr>
                              <m:t>3</m:t>
                            </m:r>
                          </m:den>
                        </m:f>
                      </m:e>
                    </m:d>
                    <m:r>
                      <a:rPr lang="en-GB" altLang="zh-CN" sz="2400" i="1">
                        <a:latin typeface="Cambria Math" panose="02040503050406030204" pitchFamily="18" charset="0"/>
                      </a:rPr>
                      <m:t>⋅</m:t>
                    </m:r>
                    <m:r>
                      <a:rPr lang="en-GB" altLang="zh-CN" sz="2400" b="0" i="1" smtClean="0">
                        <a:latin typeface="Cambria Math" panose="02040503050406030204" pitchFamily="18" charset="0"/>
                      </a:rPr>
                      <m:t>0.5=4</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3</m:t>
                        </m:r>
                      </m:sub>
                    </m:sSub>
                    <m:r>
                      <a:rPr lang="en-GB" altLang="zh-CN" sz="2400" i="1">
                        <a:latin typeface="Cambria Math" panose="02040503050406030204" pitchFamily="18" charset="0"/>
                      </a:rPr>
                      <m:t>=</m:t>
                    </m:r>
                    <m:r>
                      <a:rPr lang="en-GB" altLang="zh-CN" sz="2400" b="0" i="1" smtClean="0">
                        <a:latin typeface="Cambria Math" panose="02040503050406030204" pitchFamily="18" charset="0"/>
                      </a:rPr>
                      <m:t>6</m:t>
                    </m:r>
                  </m:oMath>
                </a14:m>
                <a:endParaRPr lang="en-GB" altLang="zh-CN" sz="2400" dirty="0"/>
              </a:p>
              <a:p>
                <a:pPr lvl="1"/>
                <a:r>
                  <a:rPr lang="en-US" altLang="zh-CN" sz="2400" dirty="0"/>
                  <a:t>Since all tasks meet their deadlines, the taskset is schedulable</a:t>
                </a:r>
              </a:p>
              <a:p>
                <a:pPr lvl="1"/>
                <a:r>
                  <a:rPr lang="en-US" altLang="zh-CN" sz="2400" dirty="0"/>
                  <a:t>(The taskset is also schedulable under RM, and you can verify this with RTA under priority ordering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oMath>
                </a14:m>
                <a:r>
                  <a:rPr lang="en-GB" sz="2400" dirty="0"/>
                  <a:t> to obtain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=1.5,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a14:m>
                <a:r>
                  <a:rPr lang="en-US" altLang="zh-CN" sz="2400" dirty="0"/>
                  <a:t>)</a:t>
                </a:r>
                <a:endParaRPr lang="en-SE" sz="2400" dirty="0"/>
              </a:p>
            </p:txBody>
          </p:sp>
        </mc:Choice>
        <mc:Fallback xmlns="">
          <p:sp>
            <p:nvSpPr>
              <p:cNvPr id="3" name="Content Placeholder 2">
                <a:extLst>
                  <a:ext uri="{FF2B5EF4-FFF2-40B4-BE49-F238E27FC236}">
                    <a16:creationId xmlns:a16="http://schemas.microsoft.com/office/drawing/2014/main" id="{944D2F01-C441-D2EE-0737-DD1B22F4653A}"/>
                  </a:ext>
                </a:extLst>
              </p:cNvPr>
              <p:cNvSpPr>
                <a:spLocks noGrp="1" noRot="1" noChangeAspect="1" noMove="1" noResize="1" noEditPoints="1" noAdjustHandles="1" noChangeArrowheads="1" noChangeShapeType="1" noTextEdit="1"/>
              </p:cNvSpPr>
              <p:nvPr>
                <p:ph idx="1"/>
              </p:nvPr>
            </p:nvSpPr>
            <p:spPr>
              <a:xfrm>
                <a:off x="812800" y="914400"/>
                <a:ext cx="10566400" cy="5562600"/>
              </a:xfrm>
              <a:blipFill>
                <a:blip r:embed="rId3"/>
                <a:stretch>
                  <a:fillRect l="-865" t="-1862" r="-288" b="-657"/>
                </a:stretch>
              </a:blipFill>
            </p:spPr>
            <p:txBody>
              <a:bodyPr/>
              <a:lstStyle/>
              <a:p>
                <a:r>
                  <a:rPr lang="en-SE">
                    <a:noFill/>
                  </a:rPr>
                  <a:t> </a:t>
                </a:r>
              </a:p>
            </p:txBody>
          </p:sp>
        </mc:Fallback>
      </mc:AlternateContent>
    </p:spTree>
    <p:extLst>
      <p:ext uri="{BB962C8B-B14F-4D97-AF65-F5344CB8AC3E}">
        <p14:creationId xmlns:p14="http://schemas.microsoft.com/office/powerpoint/2010/main" val="33836761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54568-F794-149E-1E6E-378E0E8762E2}"/>
              </a:ext>
            </a:extLst>
          </p:cNvPr>
          <p:cNvSpPr>
            <a:spLocks noGrp="1"/>
          </p:cNvSpPr>
          <p:nvPr>
            <p:ph type="title"/>
          </p:nvPr>
        </p:nvSpPr>
        <p:spPr/>
        <p:txBody>
          <a:bodyPr/>
          <a:lstStyle/>
          <a:p>
            <a:r>
              <a:rPr lang="en-US" altLang="zh-CN"/>
              <a:t>Page</a:t>
            </a:r>
            <a:r>
              <a:rPr lang="zh-CN" altLang="en-US"/>
              <a:t> </a:t>
            </a:r>
            <a:r>
              <a:rPr lang="en-US" altLang="zh-CN"/>
              <a:t>Replacement</a:t>
            </a:r>
            <a:r>
              <a:rPr lang="zh-CN" altLang="en-US"/>
              <a:t> </a:t>
            </a:r>
            <a:r>
              <a:rPr lang="en-US" altLang="zh-CN"/>
              <a:t>Policies</a:t>
            </a:r>
            <a:endParaRPr lang="en-US"/>
          </a:p>
        </p:txBody>
      </p:sp>
      <p:sp>
        <p:nvSpPr>
          <p:cNvPr id="3" name="内容占位符 2">
            <a:extLst>
              <a:ext uri="{FF2B5EF4-FFF2-40B4-BE49-F238E27FC236}">
                <a16:creationId xmlns:a16="http://schemas.microsoft.com/office/drawing/2014/main" id="{C7F3251F-17F5-FA09-684D-E8180E9C83E5}"/>
              </a:ext>
            </a:extLst>
          </p:cNvPr>
          <p:cNvSpPr>
            <a:spLocks noGrp="1"/>
          </p:cNvSpPr>
          <p:nvPr>
            <p:ph idx="1"/>
          </p:nvPr>
        </p:nvSpPr>
        <p:spPr/>
        <p:txBody>
          <a:bodyPr/>
          <a:lstStyle/>
          <a:p>
            <a:r>
              <a:rPr lang="en-US" altLang="zh-CN"/>
              <a:t>How</a:t>
            </a:r>
            <a:r>
              <a:rPr lang="zh-CN" altLang="en-US"/>
              <a:t> </a:t>
            </a:r>
            <a:r>
              <a:rPr lang="en-US" altLang="zh-CN"/>
              <a:t>to</a:t>
            </a:r>
            <a:r>
              <a:rPr lang="zh-CN" altLang="en-US"/>
              <a:t> </a:t>
            </a:r>
            <a:r>
              <a:rPr lang="en-US" altLang="zh-CN"/>
              <a:t>implement</a:t>
            </a:r>
            <a:r>
              <a:rPr lang="zh-CN" altLang="en-US"/>
              <a:t> </a:t>
            </a:r>
            <a:r>
              <a:rPr lang="en-US" altLang="zh-CN"/>
              <a:t>LRU</a:t>
            </a:r>
          </a:p>
          <a:p>
            <a:pPr lvl="1"/>
            <a:r>
              <a:rPr lang="en-US" altLang="zh-CN" b="1">
                <a:solidFill>
                  <a:srgbClr val="FF0000"/>
                </a:solidFill>
              </a:rPr>
              <a:t>Software</a:t>
            </a:r>
            <a:r>
              <a:rPr lang="zh-CN" altLang="en-US" b="1">
                <a:solidFill>
                  <a:srgbClr val="FF0000"/>
                </a:solidFill>
              </a:rPr>
              <a:t> </a:t>
            </a:r>
            <a:r>
              <a:rPr lang="en-US" altLang="zh-CN" b="1">
                <a:solidFill>
                  <a:srgbClr val="FF0000"/>
                </a:solidFill>
              </a:rPr>
              <a:t>Perfect</a:t>
            </a:r>
            <a:r>
              <a:rPr lang="zh-CN" altLang="en-US" b="1">
                <a:solidFill>
                  <a:srgbClr val="FF0000"/>
                </a:solidFill>
              </a:rPr>
              <a:t> </a:t>
            </a:r>
            <a:r>
              <a:rPr lang="en-US" altLang="zh-CN" b="1">
                <a:solidFill>
                  <a:srgbClr val="FF0000"/>
                </a:solidFill>
              </a:rPr>
              <a:t>LRU</a:t>
            </a:r>
            <a:r>
              <a:rPr lang="en-US" altLang="zh-CN"/>
              <a:t>:</a:t>
            </a:r>
            <a:r>
              <a:rPr lang="zh-CN" altLang="en-US"/>
              <a:t> </a:t>
            </a:r>
            <a:r>
              <a:rPr lang="en-US" altLang="zh-CN"/>
              <a:t>a</a:t>
            </a:r>
            <a:r>
              <a:rPr lang="zh-CN" altLang="en-US"/>
              <a:t> </a:t>
            </a:r>
            <a:r>
              <a:rPr lang="en-US" altLang="zh-CN"/>
              <a:t>data</a:t>
            </a:r>
            <a:r>
              <a:rPr lang="zh-CN" altLang="en-US"/>
              <a:t> </a:t>
            </a:r>
            <a:r>
              <a:rPr lang="en-US" altLang="zh-CN"/>
              <a:t>structure</a:t>
            </a:r>
            <a:r>
              <a:rPr lang="zh-CN" altLang="en-US"/>
              <a:t> </a:t>
            </a:r>
            <a:r>
              <a:rPr lang="en-US" altLang="zh-CN"/>
              <a:t>to</a:t>
            </a:r>
            <a:r>
              <a:rPr lang="zh-CN" altLang="en-US"/>
              <a:t> </a:t>
            </a:r>
            <a:r>
              <a:rPr lang="en-US" altLang="zh-CN"/>
              <a:t>track</a:t>
            </a:r>
            <a:r>
              <a:rPr lang="zh-CN" altLang="en-US"/>
              <a:t> </a:t>
            </a:r>
            <a:r>
              <a:rPr lang="en-US" altLang="zh-CN"/>
              <a:t>reference</a:t>
            </a:r>
            <a:r>
              <a:rPr lang="zh-CN" altLang="en-US"/>
              <a:t> </a:t>
            </a:r>
            <a:r>
              <a:rPr lang="en-US" altLang="zh-CN"/>
              <a:t>time</a:t>
            </a:r>
            <a:r>
              <a:rPr lang="zh-CN" altLang="en-US"/>
              <a:t> </a:t>
            </a:r>
            <a:r>
              <a:rPr lang="en-US" altLang="zh-CN"/>
              <a:t>of</a:t>
            </a:r>
            <a:r>
              <a:rPr lang="zh-CN" altLang="en-US"/>
              <a:t> </a:t>
            </a:r>
            <a:r>
              <a:rPr lang="en-US" altLang="zh-CN"/>
              <a:t>all</a:t>
            </a:r>
            <a:r>
              <a:rPr lang="zh-CN" altLang="en-US"/>
              <a:t> </a:t>
            </a:r>
            <a:r>
              <a:rPr lang="en-US" altLang="zh-CN"/>
              <a:t>pages</a:t>
            </a:r>
          </a:p>
          <a:p>
            <a:pPr lvl="1"/>
            <a:r>
              <a:rPr lang="en-US" altLang="zh-CN" b="1">
                <a:solidFill>
                  <a:srgbClr val="FF0000"/>
                </a:solidFill>
              </a:rPr>
              <a:t>Hardware</a:t>
            </a:r>
            <a:r>
              <a:rPr lang="zh-CN" altLang="en-US" b="1">
                <a:solidFill>
                  <a:srgbClr val="FF0000"/>
                </a:solidFill>
              </a:rPr>
              <a:t> </a:t>
            </a:r>
            <a:r>
              <a:rPr lang="en-US" altLang="zh-CN" b="1">
                <a:solidFill>
                  <a:srgbClr val="FF0000"/>
                </a:solidFill>
              </a:rPr>
              <a:t>Perfect</a:t>
            </a:r>
            <a:r>
              <a:rPr lang="zh-CN" altLang="en-US" b="1">
                <a:solidFill>
                  <a:srgbClr val="FF0000"/>
                </a:solidFill>
              </a:rPr>
              <a:t> </a:t>
            </a:r>
            <a:r>
              <a:rPr lang="en-US" altLang="zh-CN" b="1">
                <a:solidFill>
                  <a:srgbClr val="FF0000"/>
                </a:solidFill>
              </a:rPr>
              <a:t>LRU</a:t>
            </a:r>
            <a:r>
              <a:rPr lang="en-US" altLang="zh-CN"/>
              <a:t>:</a:t>
            </a:r>
            <a:r>
              <a:rPr lang="zh-CN" altLang="en-US"/>
              <a:t> </a:t>
            </a:r>
            <a:r>
              <a:rPr lang="en-US" altLang="zh-CN"/>
              <a:t>add</a:t>
            </a:r>
            <a:r>
              <a:rPr lang="zh-CN" altLang="en-US"/>
              <a:t> </a:t>
            </a:r>
            <a:r>
              <a:rPr lang="en-US" altLang="zh-CN"/>
              <a:t>a</a:t>
            </a:r>
            <a:r>
              <a:rPr lang="zh-CN" altLang="en-US"/>
              <a:t> </a:t>
            </a:r>
            <a:r>
              <a:rPr lang="en-US" altLang="zh-CN"/>
              <a:t>timestamp</a:t>
            </a:r>
            <a:r>
              <a:rPr lang="zh-CN" altLang="en-US"/>
              <a:t> </a:t>
            </a:r>
            <a:r>
              <a:rPr lang="en-US" altLang="zh-CN"/>
              <a:t>register</a:t>
            </a:r>
            <a:r>
              <a:rPr lang="zh-CN" altLang="en-US"/>
              <a:t> </a:t>
            </a:r>
            <a:r>
              <a:rPr lang="en-US" altLang="zh-CN"/>
              <a:t>to</a:t>
            </a:r>
            <a:r>
              <a:rPr lang="zh-CN" altLang="en-US"/>
              <a:t> </a:t>
            </a:r>
            <a:r>
              <a:rPr lang="en-US" altLang="zh-CN"/>
              <a:t>each</a:t>
            </a:r>
            <a:r>
              <a:rPr lang="zh-CN" altLang="en-US"/>
              <a:t> </a:t>
            </a:r>
            <a:r>
              <a:rPr lang="en-US" altLang="zh-CN"/>
              <a:t>page</a:t>
            </a:r>
          </a:p>
          <a:p>
            <a:pPr lvl="1"/>
            <a:r>
              <a:rPr lang="en-US" altLang="zh-CN" b="1">
                <a:solidFill>
                  <a:srgbClr val="0070C0"/>
                </a:solidFill>
              </a:rPr>
              <a:t>Practical</a:t>
            </a:r>
            <a:r>
              <a:rPr lang="zh-CN" altLang="en-US" b="1">
                <a:solidFill>
                  <a:srgbClr val="0070C0"/>
                </a:solidFill>
              </a:rPr>
              <a:t> </a:t>
            </a:r>
            <a:r>
              <a:rPr lang="en-US" altLang="zh-CN" b="1">
                <a:solidFill>
                  <a:srgbClr val="0070C0"/>
                </a:solidFill>
              </a:rPr>
              <a:t>LRU</a:t>
            </a:r>
            <a:r>
              <a:rPr lang="en-US" altLang="zh-CN"/>
              <a:t>:</a:t>
            </a:r>
            <a:r>
              <a:rPr lang="zh-CN" altLang="en-US"/>
              <a:t> </a:t>
            </a:r>
            <a:r>
              <a:rPr lang="en-US" altLang="zh-CN"/>
              <a:t>approximate</a:t>
            </a:r>
            <a:r>
              <a:rPr lang="zh-CN" altLang="en-US"/>
              <a:t> </a:t>
            </a:r>
            <a:r>
              <a:rPr lang="en-US" altLang="zh-CN"/>
              <a:t>implementation,</a:t>
            </a:r>
            <a:r>
              <a:rPr lang="zh-CN" altLang="en-US"/>
              <a:t> </a:t>
            </a:r>
            <a:r>
              <a:rPr lang="en-US" altLang="zh-CN"/>
              <a:t>find</a:t>
            </a:r>
            <a:r>
              <a:rPr lang="zh-CN" altLang="en-US"/>
              <a:t> </a:t>
            </a:r>
            <a:r>
              <a:rPr lang="en-US" altLang="zh-CN"/>
              <a:t>an</a:t>
            </a:r>
            <a:r>
              <a:rPr lang="zh-CN" altLang="en-US"/>
              <a:t> </a:t>
            </a:r>
            <a:r>
              <a:rPr lang="en-US" altLang="zh-CN"/>
              <a:t>old</a:t>
            </a:r>
            <a:r>
              <a:rPr lang="zh-CN" altLang="en-US"/>
              <a:t> </a:t>
            </a:r>
            <a:r>
              <a:rPr lang="en-US" altLang="zh-CN"/>
              <a:t>page,</a:t>
            </a:r>
            <a:r>
              <a:rPr lang="zh-CN" altLang="en-US"/>
              <a:t> </a:t>
            </a:r>
            <a:r>
              <a:rPr lang="en-US" altLang="zh-CN"/>
              <a:t>but</a:t>
            </a:r>
            <a:r>
              <a:rPr lang="zh-CN" altLang="en-US"/>
              <a:t> </a:t>
            </a:r>
            <a:r>
              <a:rPr lang="en-US" altLang="zh-CN"/>
              <a:t>not</a:t>
            </a:r>
            <a:r>
              <a:rPr lang="zh-CN" altLang="en-US"/>
              <a:t> </a:t>
            </a:r>
            <a:r>
              <a:rPr lang="en-US" altLang="zh-CN"/>
              <a:t>necessarily</a:t>
            </a:r>
            <a:r>
              <a:rPr lang="zh-CN" altLang="en-US"/>
              <a:t> </a:t>
            </a:r>
            <a:r>
              <a:rPr lang="en-US" altLang="zh-CN"/>
              <a:t>the</a:t>
            </a:r>
            <a:r>
              <a:rPr lang="zh-CN" altLang="en-US"/>
              <a:t> </a:t>
            </a:r>
            <a:r>
              <a:rPr lang="en-US" altLang="zh-CN"/>
              <a:t>oldest</a:t>
            </a:r>
            <a:r>
              <a:rPr lang="zh-CN" altLang="en-US"/>
              <a:t> </a:t>
            </a:r>
            <a:r>
              <a:rPr lang="en-US" altLang="zh-CN"/>
              <a:t>one;</a:t>
            </a:r>
            <a:r>
              <a:rPr lang="zh-CN" altLang="en-US"/>
              <a:t> </a:t>
            </a:r>
            <a:endParaRPr lang="en-US" altLang="zh-CN"/>
          </a:p>
          <a:p>
            <a:r>
              <a:rPr lang="en-US" altLang="zh-CN" b="1">
                <a:solidFill>
                  <a:srgbClr val="0070C0"/>
                </a:solidFill>
              </a:rPr>
              <a:t>Clock</a:t>
            </a:r>
            <a:r>
              <a:rPr lang="zh-CN" altLang="en-US" b="1">
                <a:solidFill>
                  <a:srgbClr val="0070C0"/>
                </a:solidFill>
              </a:rPr>
              <a:t> </a:t>
            </a:r>
            <a:r>
              <a:rPr lang="en-US" altLang="zh-CN" b="1">
                <a:solidFill>
                  <a:srgbClr val="0070C0"/>
                </a:solidFill>
              </a:rPr>
              <a:t>Algorithm</a:t>
            </a:r>
            <a:r>
              <a:rPr lang="zh-CN" altLang="en-US" b="1">
                <a:solidFill>
                  <a:srgbClr val="0070C0"/>
                </a:solidFill>
              </a:rPr>
              <a:t> </a:t>
            </a:r>
            <a:r>
              <a:rPr lang="en-US" altLang="zh-CN" b="1">
                <a:solidFill>
                  <a:srgbClr val="0070C0"/>
                </a:solidFill>
              </a:rPr>
              <a:t>(Second</a:t>
            </a:r>
            <a:r>
              <a:rPr lang="zh-CN" altLang="en-US" b="1">
                <a:solidFill>
                  <a:srgbClr val="0070C0"/>
                </a:solidFill>
              </a:rPr>
              <a:t> </a:t>
            </a:r>
            <a:r>
              <a:rPr lang="en-US" altLang="zh-CN" b="1">
                <a:solidFill>
                  <a:srgbClr val="0070C0"/>
                </a:solidFill>
              </a:rPr>
              <a:t>chance)</a:t>
            </a:r>
          </a:p>
          <a:p>
            <a:pPr lvl="1"/>
            <a:r>
              <a:rPr lang="en-US" altLang="zh-CN"/>
              <a:t>A</a:t>
            </a:r>
            <a:r>
              <a:rPr lang="zh-CN" altLang="en-US"/>
              <a:t> </a:t>
            </a:r>
            <a:r>
              <a:rPr lang="en-US" altLang="zh-CN"/>
              <a:t>use/reference</a:t>
            </a:r>
            <a:r>
              <a:rPr lang="zh-CN" altLang="en-US"/>
              <a:t> </a:t>
            </a:r>
            <a:r>
              <a:rPr lang="en-US" altLang="zh-CN"/>
              <a:t>bit</a:t>
            </a:r>
            <a:r>
              <a:rPr lang="zh-CN" altLang="en-US"/>
              <a:t> </a:t>
            </a:r>
            <a:r>
              <a:rPr lang="en-US" altLang="zh-CN"/>
              <a:t>for</a:t>
            </a:r>
            <a:r>
              <a:rPr lang="zh-CN" altLang="en-US"/>
              <a:t> </a:t>
            </a:r>
            <a:r>
              <a:rPr lang="en-US" altLang="zh-CN"/>
              <a:t>each</a:t>
            </a:r>
            <a:r>
              <a:rPr lang="zh-CN" altLang="en-US"/>
              <a:t> </a:t>
            </a:r>
            <a:r>
              <a:rPr lang="en-US" altLang="zh-CN"/>
              <a:t>page:</a:t>
            </a:r>
          </a:p>
          <a:p>
            <a:pPr lvl="2"/>
            <a:r>
              <a:rPr lang="en-US" altLang="zh-CN"/>
              <a:t>0</a:t>
            </a:r>
            <a:r>
              <a:rPr lang="zh-CN" altLang="en-US"/>
              <a:t> </a:t>
            </a:r>
            <a:r>
              <a:rPr lang="en-US" altLang="zh-CN"/>
              <a:t>not</a:t>
            </a:r>
            <a:r>
              <a:rPr lang="zh-CN" altLang="en-US"/>
              <a:t> </a:t>
            </a:r>
            <a:r>
              <a:rPr lang="en-US" altLang="zh-CN"/>
              <a:t>used</a:t>
            </a:r>
          </a:p>
          <a:p>
            <a:pPr lvl="2"/>
            <a:r>
              <a:rPr lang="en-US" altLang="zh-CN"/>
              <a:t>1</a:t>
            </a:r>
            <a:r>
              <a:rPr lang="zh-CN" altLang="en-US"/>
              <a:t> </a:t>
            </a:r>
            <a:r>
              <a:rPr lang="en-US" altLang="zh-CN"/>
              <a:t>used</a:t>
            </a:r>
          </a:p>
          <a:p>
            <a:pPr lvl="1"/>
            <a:r>
              <a:rPr lang="en-US" altLang="zh-CN"/>
              <a:t>A</a:t>
            </a:r>
            <a:r>
              <a:rPr lang="zh-CN" altLang="en-US"/>
              <a:t> </a:t>
            </a:r>
            <a:r>
              <a:rPr lang="en-US" altLang="zh-CN"/>
              <a:t>circular</a:t>
            </a:r>
            <a:r>
              <a:rPr lang="zh-CN" altLang="en-US"/>
              <a:t> </a:t>
            </a:r>
            <a:r>
              <a:rPr lang="en-US" altLang="zh-CN"/>
              <a:t>queue</a:t>
            </a:r>
            <a:r>
              <a:rPr lang="zh-CN" altLang="en-US"/>
              <a:t> </a:t>
            </a:r>
            <a:r>
              <a:rPr lang="en-US" altLang="zh-CN"/>
              <a:t>of</a:t>
            </a:r>
            <a:r>
              <a:rPr lang="zh-CN" altLang="en-US"/>
              <a:t> </a:t>
            </a:r>
            <a:r>
              <a:rPr lang="en-US" altLang="zh-CN"/>
              <a:t>all</a:t>
            </a:r>
            <a:r>
              <a:rPr lang="zh-CN" altLang="en-US"/>
              <a:t> </a:t>
            </a:r>
            <a:r>
              <a:rPr lang="en-US" altLang="zh-CN"/>
              <a:t>physical</a:t>
            </a:r>
            <a:r>
              <a:rPr lang="zh-CN" altLang="en-US"/>
              <a:t> </a:t>
            </a:r>
            <a:r>
              <a:rPr lang="en-US" altLang="zh-CN"/>
              <a:t>pages</a:t>
            </a:r>
          </a:p>
          <a:p>
            <a:pPr lvl="1"/>
            <a:r>
              <a:rPr lang="en-US" altLang="zh-CN"/>
              <a:t>A</a:t>
            </a:r>
            <a:r>
              <a:rPr lang="zh-CN" altLang="en-US"/>
              <a:t> </a:t>
            </a:r>
            <a:r>
              <a:rPr lang="en-US" altLang="zh-CN"/>
              <a:t>clock</a:t>
            </a:r>
            <a:r>
              <a:rPr lang="zh-CN" altLang="en-US"/>
              <a:t> </a:t>
            </a:r>
            <a:r>
              <a:rPr lang="en-US" altLang="zh-CN"/>
              <a:t>hand</a:t>
            </a:r>
            <a:r>
              <a:rPr lang="zh-CN" altLang="en-US"/>
              <a:t> </a:t>
            </a:r>
            <a:r>
              <a:rPr lang="en-US" altLang="zh-CN"/>
              <a:t>to</a:t>
            </a:r>
            <a:r>
              <a:rPr lang="zh-CN" altLang="en-US"/>
              <a:t> </a:t>
            </a:r>
            <a:r>
              <a:rPr lang="en-US" altLang="zh-CN"/>
              <a:t>select</a:t>
            </a:r>
            <a:r>
              <a:rPr lang="zh-CN" altLang="en-US"/>
              <a:t> </a:t>
            </a:r>
            <a:r>
              <a:rPr lang="en-US" altLang="zh-CN"/>
              <a:t>which</a:t>
            </a:r>
            <a:r>
              <a:rPr lang="zh-CN" altLang="en-US"/>
              <a:t> </a:t>
            </a:r>
            <a:r>
              <a:rPr lang="en-US" altLang="zh-CN"/>
              <a:t>page</a:t>
            </a:r>
            <a:r>
              <a:rPr lang="zh-CN" altLang="en-US"/>
              <a:t> </a:t>
            </a:r>
            <a:r>
              <a:rPr lang="en-US" altLang="zh-CN"/>
              <a:t>to</a:t>
            </a:r>
            <a:r>
              <a:rPr lang="zh-CN" altLang="en-US"/>
              <a:t> </a:t>
            </a:r>
            <a:r>
              <a:rPr lang="en-US" altLang="zh-CN"/>
              <a:t>evict:</a:t>
            </a:r>
          </a:p>
          <a:p>
            <a:pPr lvl="2"/>
            <a:r>
              <a:rPr lang="en-US" altLang="zh-CN"/>
              <a:t>0:</a:t>
            </a:r>
            <a:r>
              <a:rPr lang="zh-CN" altLang="en-US"/>
              <a:t> </a:t>
            </a:r>
            <a:r>
              <a:rPr lang="en-US" altLang="zh-CN"/>
              <a:t>evicted</a:t>
            </a:r>
          </a:p>
          <a:p>
            <a:pPr lvl="2"/>
            <a:r>
              <a:rPr lang="en-US" altLang="zh-CN"/>
              <a:t>1:</a:t>
            </a:r>
            <a:r>
              <a:rPr lang="zh-CN" altLang="en-US"/>
              <a:t> </a:t>
            </a:r>
            <a:r>
              <a:rPr lang="en-US" altLang="zh-CN"/>
              <a:t>set</a:t>
            </a:r>
            <a:r>
              <a:rPr lang="zh-CN" altLang="en-US"/>
              <a:t> </a:t>
            </a:r>
            <a:r>
              <a:rPr lang="en-US" altLang="zh-CN"/>
              <a:t>to</a:t>
            </a:r>
            <a:r>
              <a:rPr lang="zh-CN" altLang="en-US"/>
              <a:t> </a:t>
            </a:r>
            <a:r>
              <a:rPr lang="en-US" altLang="zh-CN"/>
              <a:t>0</a:t>
            </a:r>
            <a:r>
              <a:rPr lang="zh-CN" altLang="en-US"/>
              <a:t> </a:t>
            </a:r>
            <a:r>
              <a:rPr lang="en-US" altLang="zh-CN"/>
              <a:t>and</a:t>
            </a:r>
            <a:r>
              <a:rPr lang="zh-CN" altLang="en-US"/>
              <a:t> </a:t>
            </a:r>
            <a:r>
              <a:rPr lang="en-US" altLang="zh-CN"/>
              <a:t>move</a:t>
            </a:r>
            <a:r>
              <a:rPr lang="zh-CN" altLang="en-US"/>
              <a:t> </a:t>
            </a:r>
            <a:r>
              <a:rPr lang="en-US" altLang="zh-CN"/>
              <a:t>to</a:t>
            </a:r>
            <a:r>
              <a:rPr lang="zh-CN" altLang="en-US"/>
              <a:t> </a:t>
            </a:r>
            <a:r>
              <a:rPr lang="en-US" altLang="zh-CN"/>
              <a:t>next</a:t>
            </a:r>
          </a:p>
        </p:txBody>
      </p:sp>
      <p:sp>
        <p:nvSpPr>
          <p:cNvPr id="5" name="灯片编号占位符 2">
            <a:extLst>
              <a:ext uri="{FF2B5EF4-FFF2-40B4-BE49-F238E27FC236}">
                <a16:creationId xmlns:a16="http://schemas.microsoft.com/office/drawing/2014/main" id="{616DCFCF-393E-892A-60DD-B8B3F89CAF71}"/>
              </a:ext>
            </a:extLst>
          </p:cNvPr>
          <p:cNvSpPr>
            <a:spLocks noGrp="1"/>
          </p:cNvSpPr>
          <p:nvPr>
            <p:ph type="sldNum" sz="quarter" idx="11"/>
          </p:nvPr>
        </p:nvSpPr>
        <p:spPr>
          <a:xfrm>
            <a:off x="11597312" y="6492875"/>
            <a:ext cx="569288" cy="365125"/>
          </a:xfrm>
        </p:spPr>
        <p:txBody>
          <a:bodyPr/>
          <a:lstStyle>
            <a:lvl1pPr>
              <a:defRPr b="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1853A39-49B3-554A-AE82-85611CEBD8E3}" type="slidenum">
              <a:rPr kumimoji="0" lang="nb-NO" sz="1400" b="0" i="0" u="none" strike="noStrike" kern="1200" cap="none" spc="0" normalizeH="0" baseline="0" noProof="0" smtClean="0">
                <a:ln>
                  <a:noFill/>
                </a:ln>
                <a:solidFill>
                  <a:srgbClr val="000000"/>
                </a:solidFill>
                <a:effectLst/>
                <a:uLnTx/>
                <a:uFillTx/>
                <a:latin typeface="Arial"/>
                <a:ea typeface="ＭＳ Ｐゴシック" charset="0"/>
                <a:cs typeface="Arial"/>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b-NO" sz="1400" b="0" i="0" u="none" strike="noStrike" kern="1200" cap="none" spc="0" normalizeH="0" baseline="0" noProof="0">
              <a:ln>
                <a:noFill/>
              </a:ln>
              <a:solidFill>
                <a:srgbClr val="00000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258522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26</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C0C61-673E-0CEF-EE21-9FB286B77835}"/>
              </a:ext>
            </a:extLst>
          </p:cNvPr>
          <p:cNvSpPr>
            <a:spLocks noGrp="1"/>
          </p:cNvSpPr>
          <p:nvPr>
            <p:ph type="title"/>
          </p:nvPr>
        </p:nvSpPr>
        <p:spPr/>
        <p:txBody>
          <a:bodyPr/>
          <a:lstStyle/>
          <a:p>
            <a:r>
              <a:rPr lang="en-US" altLang="zh-CN"/>
              <a:t>Page</a:t>
            </a:r>
            <a:r>
              <a:rPr lang="zh-CN" altLang="en-US"/>
              <a:t> </a:t>
            </a:r>
            <a:r>
              <a:rPr lang="en-US" altLang="zh-CN"/>
              <a:t>Replacement</a:t>
            </a:r>
            <a:r>
              <a:rPr lang="zh-CN" altLang="en-US"/>
              <a:t> </a:t>
            </a:r>
            <a:r>
              <a:rPr lang="en-US" altLang="zh-CN"/>
              <a:t>Policies</a:t>
            </a:r>
            <a:endParaRPr lang="en-US"/>
          </a:p>
        </p:txBody>
      </p:sp>
      <p:pic>
        <p:nvPicPr>
          <p:cNvPr id="5" name="Picture 1" descr="9_17.pdf">
            <a:extLst>
              <a:ext uri="{FF2B5EF4-FFF2-40B4-BE49-F238E27FC236}">
                <a16:creationId xmlns:a16="http://schemas.microsoft.com/office/drawing/2014/main" id="{12DD05A9-04EA-6D00-5D61-FCA3E37F3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5573" y="1073427"/>
            <a:ext cx="5262289" cy="531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C8863FD6-62B0-8352-FE3D-381B68F961CB}"/>
              </a:ext>
            </a:extLst>
          </p:cNvPr>
          <p:cNvSpPr>
            <a:spLocks noGrp="1"/>
          </p:cNvSpPr>
          <p:nvPr>
            <p:ph type="sldNum" sz="quarter" idx="11"/>
          </p:nvPr>
        </p:nvSpPr>
        <p:spPr>
          <a:xfrm>
            <a:off x="11597312" y="6492875"/>
            <a:ext cx="569288" cy="365125"/>
          </a:xfrm>
        </p:spPr>
        <p:txBody>
          <a:bodyPr/>
          <a:lstStyle>
            <a:lvl1pPr>
              <a:defRPr b="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1853A39-49B3-554A-AE82-85611CEBD8E3}" type="slidenum">
              <a:rPr kumimoji="0" lang="nb-NO" sz="1400" b="0" i="0" u="none" strike="noStrike" kern="1200" cap="none" spc="0" normalizeH="0" baseline="0" noProof="0" smtClean="0">
                <a:ln>
                  <a:noFill/>
                </a:ln>
                <a:solidFill>
                  <a:srgbClr val="000000"/>
                </a:solidFill>
                <a:effectLst/>
                <a:uLnTx/>
                <a:uFillTx/>
                <a:latin typeface="Arial"/>
                <a:ea typeface="ＭＳ Ｐゴシック" charset="0"/>
                <a:cs typeface="Arial"/>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b-NO" sz="1400" b="0" i="0" u="none" strike="noStrike" kern="1200" cap="none" spc="0" normalizeH="0" baseline="0" noProof="0">
              <a:ln>
                <a:noFill/>
              </a:ln>
              <a:solidFill>
                <a:srgbClr val="00000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3372538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normAutofit/>
          </a:bodyPr>
          <a:lstStyle/>
          <a:p>
            <a:r>
              <a:rPr lang="en-US" dirty="0"/>
              <a:t>Least Recently Used (LRU)</a:t>
            </a:r>
          </a:p>
        </p:txBody>
      </p:sp>
      <p:sp>
        <p:nvSpPr>
          <p:cNvPr id="792579" name="Rectangle 3"/>
          <p:cNvSpPr>
            <a:spLocks noGrp="1" noChangeArrowheads="1"/>
          </p:cNvSpPr>
          <p:nvPr>
            <p:ph type="body" idx="1"/>
          </p:nvPr>
        </p:nvSpPr>
        <p:spPr>
          <a:xfrm>
            <a:off x="1676400" y="1700982"/>
            <a:ext cx="8763000" cy="5157019"/>
          </a:xfrm>
        </p:spPr>
        <p:txBody>
          <a:bodyPr>
            <a:normAutofit lnSpcReduction="10000"/>
          </a:bodyPr>
          <a:lstStyle/>
          <a:p>
            <a:pPr>
              <a:lnSpc>
                <a:spcPct val="80000"/>
              </a:lnSpc>
            </a:pPr>
            <a:r>
              <a:rPr lang="en-US" dirty="0"/>
              <a:t>Replace page that hasn’t been used for the longest time</a:t>
            </a:r>
          </a:p>
          <a:p>
            <a:pPr>
              <a:lnSpc>
                <a:spcPct val="80000"/>
              </a:lnSpc>
            </a:pPr>
            <a:r>
              <a:rPr lang="en-US" dirty="0"/>
              <a:t>Programs have locality, so if something not used for a while, unlikely to be used in the near future.</a:t>
            </a:r>
          </a:p>
          <a:p>
            <a:pPr>
              <a:lnSpc>
                <a:spcPct val="80000"/>
              </a:lnSpc>
            </a:pPr>
            <a:r>
              <a:rPr lang="en-US" dirty="0"/>
              <a:t>Seems like LRU should be a good approximation to OPT.</a:t>
            </a:r>
          </a:p>
          <a:p>
            <a:pPr>
              <a:lnSpc>
                <a:spcPct val="80000"/>
              </a:lnSpc>
              <a:spcBef>
                <a:spcPct val="20000"/>
              </a:spcBef>
            </a:pPr>
            <a:r>
              <a:rPr lang="en-US" dirty="0"/>
              <a:t>How to implement LRU? Use a list!</a:t>
            </a:r>
          </a:p>
          <a:p>
            <a:pPr>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r>
              <a:rPr lang="en-US" dirty="0"/>
              <a:t>On each use, remove page from list and place at head</a:t>
            </a:r>
          </a:p>
          <a:p>
            <a:pPr lvl="1">
              <a:lnSpc>
                <a:spcPct val="80000"/>
              </a:lnSpc>
              <a:spcBef>
                <a:spcPct val="20000"/>
              </a:spcBef>
            </a:pPr>
            <a:r>
              <a:rPr lang="en-US" dirty="0"/>
              <a:t>LRU page is at tail</a:t>
            </a:r>
          </a:p>
          <a:p>
            <a:pPr>
              <a:lnSpc>
                <a:spcPct val="80000"/>
              </a:lnSpc>
              <a:spcBef>
                <a:spcPct val="20000"/>
              </a:spcBef>
            </a:pPr>
            <a:r>
              <a:rPr lang="en-US" dirty="0"/>
              <a:t>Problems with this scheme for paging?</a:t>
            </a:r>
          </a:p>
          <a:p>
            <a:pPr lvl="1">
              <a:lnSpc>
                <a:spcPct val="80000"/>
              </a:lnSpc>
              <a:spcBef>
                <a:spcPct val="20000"/>
              </a:spcBef>
            </a:pPr>
            <a:r>
              <a:rPr lang="en-US" dirty="0"/>
              <a:t>List must be updated at every memory reference; List manipulation is expensive</a:t>
            </a:r>
          </a:p>
          <a:p>
            <a:pPr>
              <a:lnSpc>
                <a:spcPct val="80000"/>
              </a:lnSpc>
              <a:spcBef>
                <a:spcPct val="20000"/>
              </a:spcBef>
            </a:pPr>
            <a:r>
              <a:rPr lang="en-US" dirty="0"/>
              <a:t>In practice, people </a:t>
            </a:r>
            <a:r>
              <a:rPr lang="en-US" dirty="0">
                <a:solidFill>
                  <a:schemeClr val="hlink"/>
                </a:solidFill>
              </a:rPr>
              <a:t>approximate</a:t>
            </a:r>
            <a:r>
              <a:rPr lang="en-US" dirty="0"/>
              <a:t> LRU (more later)</a:t>
            </a:r>
          </a:p>
        </p:txBody>
      </p:sp>
      <p:grpSp>
        <p:nvGrpSpPr>
          <p:cNvPr id="2" name="Group 4"/>
          <p:cNvGrpSpPr>
            <a:grpSpLocks/>
          </p:cNvGrpSpPr>
          <p:nvPr/>
        </p:nvGrpSpPr>
        <p:grpSpPr bwMode="auto">
          <a:xfrm>
            <a:off x="2895600" y="3165976"/>
            <a:ext cx="6438900" cy="1329257"/>
            <a:chOff x="736" y="3120"/>
            <a:chExt cx="4112" cy="903"/>
          </a:xfrm>
        </p:grpSpPr>
        <p:sp>
          <p:nvSpPr>
            <p:cNvPr id="792581" name="Rectangle 5"/>
            <p:cNvSpPr>
              <a:spLocks noChangeArrowheads="1"/>
            </p:cNvSpPr>
            <p:nvPr/>
          </p:nvSpPr>
          <p:spPr bwMode="auto">
            <a:xfrm>
              <a:off x="1536"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6</a:t>
              </a:r>
            </a:p>
          </p:txBody>
        </p:sp>
        <p:sp>
          <p:nvSpPr>
            <p:cNvPr id="792582" name="Rectangle 6"/>
            <p:cNvSpPr>
              <a:spLocks noChangeArrowheads="1"/>
            </p:cNvSpPr>
            <p:nvPr/>
          </p:nvSpPr>
          <p:spPr bwMode="auto">
            <a:xfrm>
              <a:off x="2448"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7</a:t>
              </a:r>
            </a:p>
          </p:txBody>
        </p:sp>
        <p:sp>
          <p:nvSpPr>
            <p:cNvPr id="792583" name="Rectangle 7"/>
            <p:cNvSpPr>
              <a:spLocks noChangeArrowheads="1"/>
            </p:cNvSpPr>
            <p:nvPr/>
          </p:nvSpPr>
          <p:spPr bwMode="auto">
            <a:xfrm>
              <a:off x="3360"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1</a:t>
              </a:r>
            </a:p>
          </p:txBody>
        </p:sp>
        <p:sp>
          <p:nvSpPr>
            <p:cNvPr id="792584" name="Rectangle 8"/>
            <p:cNvSpPr>
              <a:spLocks noChangeArrowheads="1"/>
            </p:cNvSpPr>
            <p:nvPr/>
          </p:nvSpPr>
          <p:spPr bwMode="auto">
            <a:xfrm>
              <a:off x="4272"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2</a:t>
              </a:r>
            </a:p>
          </p:txBody>
        </p:sp>
        <p:sp>
          <p:nvSpPr>
            <p:cNvPr id="792585" name="Line 9"/>
            <p:cNvSpPr>
              <a:spLocks noChangeShapeType="1"/>
            </p:cNvSpPr>
            <p:nvPr/>
          </p:nvSpPr>
          <p:spPr bwMode="auto">
            <a:xfrm>
              <a:off x="2112"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6" name="Line 10"/>
            <p:cNvSpPr>
              <a:spLocks noChangeShapeType="1"/>
            </p:cNvSpPr>
            <p:nvPr/>
          </p:nvSpPr>
          <p:spPr bwMode="auto">
            <a:xfrm>
              <a:off x="3024"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7" name="Line 11"/>
            <p:cNvSpPr>
              <a:spLocks noChangeShapeType="1"/>
            </p:cNvSpPr>
            <p:nvPr/>
          </p:nvSpPr>
          <p:spPr bwMode="auto">
            <a:xfrm>
              <a:off x="3936"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8" name="Line 12"/>
            <p:cNvSpPr>
              <a:spLocks noChangeShapeType="1"/>
            </p:cNvSpPr>
            <p:nvPr/>
          </p:nvSpPr>
          <p:spPr bwMode="auto">
            <a:xfrm>
              <a:off x="1200"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9" name="Text Box 13"/>
            <p:cNvSpPr txBox="1">
              <a:spLocks noChangeArrowheads="1"/>
            </p:cNvSpPr>
            <p:nvPr/>
          </p:nvSpPr>
          <p:spPr bwMode="auto">
            <a:xfrm>
              <a:off x="736" y="3279"/>
              <a:ext cx="482" cy="249"/>
            </a:xfrm>
            <a:prstGeom prst="rect">
              <a:avLst/>
            </a:prstGeom>
            <a:noFill/>
            <a:ln w="38100" algn="ctr">
              <a:noFill/>
              <a:miter lim="800000"/>
              <a:headEnd/>
              <a:tailEnd/>
            </a:ln>
            <a:effectLst/>
          </p:spPr>
          <p:txBody>
            <a:bodyPr wrap="none" lIns="90478" tIns="44445" rIns="90478" bIns="44445">
              <a:spAutoFit/>
            </a:bodyPr>
            <a:lstStyle/>
            <a:p>
              <a:r>
                <a:rPr lang="en-US"/>
                <a:t>Head</a:t>
              </a:r>
            </a:p>
          </p:txBody>
        </p:sp>
        <p:sp>
          <p:nvSpPr>
            <p:cNvPr id="792590" name="Freeform 14"/>
            <p:cNvSpPr>
              <a:spLocks/>
            </p:cNvSpPr>
            <p:nvPr/>
          </p:nvSpPr>
          <p:spPr bwMode="auto">
            <a:xfrm>
              <a:off x="3552" y="3648"/>
              <a:ext cx="720" cy="240"/>
            </a:xfrm>
            <a:custGeom>
              <a:avLst/>
              <a:gdLst/>
              <a:ahLst/>
              <a:cxnLst>
                <a:cxn ang="0">
                  <a:pos x="0" y="240"/>
                </a:cxn>
                <a:cxn ang="0">
                  <a:pos x="480" y="240"/>
                </a:cxn>
                <a:cxn ang="0">
                  <a:pos x="720" y="0"/>
                </a:cxn>
              </a:cxnLst>
              <a:rect l="0" t="0" r="r" b="b"/>
              <a:pathLst>
                <a:path w="720" h="240">
                  <a:moveTo>
                    <a:pt x="0" y="240"/>
                  </a:moveTo>
                  <a:lnTo>
                    <a:pt x="480" y="240"/>
                  </a:lnTo>
                  <a:lnTo>
                    <a:pt x="720" y="0"/>
                  </a:lnTo>
                </a:path>
              </a:pathLst>
            </a:custGeom>
            <a:noFill/>
            <a:ln w="38100" cap="flat" cmpd="sng">
              <a:solidFill>
                <a:schemeClr val="tx1"/>
              </a:solidFill>
              <a:prstDash val="solid"/>
              <a:round/>
              <a:headEnd type="none" w="med" len="med"/>
              <a:tailEnd type="triangle" w="med" len="med"/>
            </a:ln>
            <a:effectLst/>
          </p:spPr>
          <p:txBody>
            <a:bodyPr wrap="none" lIns="90478" tIns="44445" rIns="90478" bIns="44445" anchor="ctr"/>
            <a:lstStyle/>
            <a:p>
              <a:endParaRPr lang="en-US"/>
            </a:p>
          </p:txBody>
        </p:sp>
        <p:sp>
          <p:nvSpPr>
            <p:cNvPr id="792591" name="Text Box 15"/>
            <p:cNvSpPr txBox="1">
              <a:spLocks noChangeArrowheads="1"/>
            </p:cNvSpPr>
            <p:nvPr/>
          </p:nvSpPr>
          <p:spPr bwMode="auto">
            <a:xfrm>
              <a:off x="2648" y="3774"/>
              <a:ext cx="837" cy="249"/>
            </a:xfrm>
            <a:prstGeom prst="rect">
              <a:avLst/>
            </a:prstGeom>
            <a:noFill/>
            <a:ln w="38100" algn="ctr">
              <a:noFill/>
              <a:miter lim="800000"/>
              <a:headEnd/>
              <a:tailEnd/>
            </a:ln>
            <a:effectLst/>
          </p:spPr>
          <p:txBody>
            <a:bodyPr wrap="none" lIns="90478" tIns="44445" rIns="90478" bIns="44445">
              <a:spAutoFit/>
            </a:bodyPr>
            <a:lstStyle/>
            <a:p>
              <a:r>
                <a:rPr lang="en-US"/>
                <a:t>Tail (LRU)</a:t>
              </a:r>
            </a:p>
          </p:txBody>
        </p:sp>
      </p:grpSp>
      <p:sp>
        <p:nvSpPr>
          <p:cNvPr id="16"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defRPr/>
            </a:pPr>
            <a:fld id="{50BA5833-1F09-4113-8F59-29847F65D61E}" type="slidenum">
              <a:rPr lang="en-US" altLang="zh-CN" smtClean="0"/>
              <a:pPr>
                <a:defRPr/>
              </a:pPr>
              <a:t>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92579">
                                            <p:txEl>
                                              <p:pRg st="0" end="0"/>
                                            </p:txEl>
                                          </p:spTgt>
                                        </p:tgtEl>
                                        <p:attrNameLst>
                                          <p:attrName>style.visibility</p:attrName>
                                        </p:attrNameLst>
                                      </p:cBhvr>
                                      <p:to>
                                        <p:strVal val="visible"/>
                                      </p:to>
                                    </p:set>
                                    <p:anim calcmode="lin" valueType="num">
                                      <p:cBhvr additive="base">
                                        <p:cTn id="7" dur="500" fill="hold"/>
                                        <p:tgtEl>
                                          <p:spTgt spid="7925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92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92579">
                                            <p:txEl>
                                              <p:pRg st="1" end="1"/>
                                            </p:txEl>
                                          </p:spTgt>
                                        </p:tgtEl>
                                        <p:attrNameLst>
                                          <p:attrName>style.visibility</p:attrName>
                                        </p:attrNameLst>
                                      </p:cBhvr>
                                      <p:to>
                                        <p:strVal val="visible"/>
                                      </p:to>
                                    </p:set>
                                    <p:anim calcmode="lin" valueType="num">
                                      <p:cBhvr additive="base">
                                        <p:cTn id="13" dur="500" fill="hold"/>
                                        <p:tgtEl>
                                          <p:spTgt spid="7925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92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92579">
                                            <p:txEl>
                                              <p:pRg st="2" end="2"/>
                                            </p:txEl>
                                          </p:spTgt>
                                        </p:tgtEl>
                                        <p:attrNameLst>
                                          <p:attrName>style.visibility</p:attrName>
                                        </p:attrNameLst>
                                      </p:cBhvr>
                                      <p:to>
                                        <p:strVal val="visible"/>
                                      </p:to>
                                    </p:set>
                                    <p:anim calcmode="lin" valueType="num">
                                      <p:cBhvr additive="base">
                                        <p:cTn id="19" dur="500" fill="hold"/>
                                        <p:tgtEl>
                                          <p:spTgt spid="79257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92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92579">
                                            <p:txEl>
                                              <p:pRg st="3" end="3"/>
                                            </p:txEl>
                                          </p:spTgt>
                                        </p:tgtEl>
                                        <p:attrNameLst>
                                          <p:attrName>style.visibility</p:attrName>
                                        </p:attrNameLst>
                                      </p:cBhvr>
                                      <p:to>
                                        <p:strVal val="visible"/>
                                      </p:to>
                                    </p:set>
                                    <p:anim calcmode="lin" valueType="num">
                                      <p:cBhvr additive="base">
                                        <p:cTn id="25" dur="500" fill="hold"/>
                                        <p:tgtEl>
                                          <p:spTgt spid="79257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92579">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92579">
                                            <p:txEl>
                                              <p:pRg st="9" end="9"/>
                                            </p:txEl>
                                          </p:spTgt>
                                        </p:tgtEl>
                                        <p:attrNameLst>
                                          <p:attrName>style.visibility</p:attrName>
                                        </p:attrNameLst>
                                      </p:cBhvr>
                                      <p:to>
                                        <p:strVal val="visible"/>
                                      </p:to>
                                    </p:set>
                                    <p:anim calcmode="lin" valueType="num">
                                      <p:cBhvr additive="base">
                                        <p:cTn id="35" dur="500" fill="hold"/>
                                        <p:tgtEl>
                                          <p:spTgt spid="792579">
                                            <p:txEl>
                                              <p:pRg st="9" end="9"/>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792579">
                                            <p:txEl>
                                              <p:pRg st="9" end="9"/>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92579">
                                            <p:txEl>
                                              <p:pRg st="10" end="10"/>
                                            </p:txEl>
                                          </p:spTgt>
                                        </p:tgtEl>
                                        <p:attrNameLst>
                                          <p:attrName>style.visibility</p:attrName>
                                        </p:attrNameLst>
                                      </p:cBhvr>
                                      <p:to>
                                        <p:strVal val="visible"/>
                                      </p:to>
                                    </p:set>
                                    <p:anim calcmode="lin" valueType="num">
                                      <p:cBhvr additive="base">
                                        <p:cTn id="39" dur="500" fill="hold"/>
                                        <p:tgtEl>
                                          <p:spTgt spid="792579">
                                            <p:txEl>
                                              <p:pRg st="10" end="1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79257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792579">
                                            <p:txEl>
                                              <p:pRg st="11" end="11"/>
                                            </p:txEl>
                                          </p:spTgt>
                                        </p:tgtEl>
                                        <p:attrNameLst>
                                          <p:attrName>style.visibility</p:attrName>
                                        </p:attrNameLst>
                                      </p:cBhvr>
                                      <p:to>
                                        <p:strVal val="visible"/>
                                      </p:to>
                                    </p:set>
                                    <p:anim calcmode="lin" valueType="num">
                                      <p:cBhvr additive="base">
                                        <p:cTn id="45" dur="500" fill="hold"/>
                                        <p:tgtEl>
                                          <p:spTgt spid="792579">
                                            <p:txEl>
                                              <p:pRg st="11" end="1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92579">
                                            <p:txEl>
                                              <p:pRg st="11" end="1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92579">
                                            <p:txEl>
                                              <p:pRg st="12" end="12"/>
                                            </p:txEl>
                                          </p:spTgt>
                                        </p:tgtEl>
                                        <p:attrNameLst>
                                          <p:attrName>style.visibility</p:attrName>
                                        </p:attrNameLst>
                                      </p:cBhvr>
                                      <p:to>
                                        <p:strVal val="visible"/>
                                      </p:to>
                                    </p:set>
                                    <p:anim calcmode="lin" valueType="num">
                                      <p:cBhvr additive="base">
                                        <p:cTn id="49" dur="500" fill="hold"/>
                                        <p:tgtEl>
                                          <p:spTgt spid="792579">
                                            <p:txEl>
                                              <p:pRg st="12" end="1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92579">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92579">
                                            <p:txEl>
                                              <p:pRg st="13" end="13"/>
                                            </p:txEl>
                                          </p:spTgt>
                                        </p:tgtEl>
                                        <p:attrNameLst>
                                          <p:attrName>style.visibility</p:attrName>
                                        </p:attrNameLst>
                                      </p:cBhvr>
                                      <p:to>
                                        <p:strVal val="visible"/>
                                      </p:to>
                                    </p:set>
                                    <p:anim calcmode="lin" valueType="num">
                                      <p:cBhvr additive="base">
                                        <p:cTn id="55" dur="500" fill="hold"/>
                                        <p:tgtEl>
                                          <p:spTgt spid="792579">
                                            <p:txEl>
                                              <p:pRg st="13" end="1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9257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BA5833-1F09-4113-8F59-29847F65D61E}" type="slidenum">
              <a:rPr kumimoji="0" lang="en-US" altLang="zh-CN" sz="1000" b="1"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0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7412" name="Rectangle 2"/>
          <p:cNvSpPr>
            <a:spLocks noGrp="1" noChangeArrowheads="1"/>
          </p:cNvSpPr>
          <p:nvPr>
            <p:ph type="title"/>
          </p:nvPr>
        </p:nvSpPr>
        <p:spPr>
          <a:xfrm>
            <a:off x="1736777" y="117988"/>
            <a:ext cx="8693150" cy="1143000"/>
          </a:xfrm>
        </p:spPr>
        <p:txBody>
          <a:bodyPr/>
          <a:lstStyle/>
          <a:p>
            <a:r>
              <a:rPr lang="en-US" altLang="zh-CN" dirty="0">
                <a:ea typeface="宋体" charset="-122"/>
              </a:rPr>
              <a:t>FIFO</a:t>
            </a:r>
          </a:p>
        </p:txBody>
      </p:sp>
      <p:sp>
        <p:nvSpPr>
          <p:cNvPr id="17413" name="Rectangle 3"/>
          <p:cNvSpPr>
            <a:spLocks noGrp="1" noChangeArrowheads="1"/>
          </p:cNvSpPr>
          <p:nvPr>
            <p:ph type="body" idx="1"/>
          </p:nvPr>
        </p:nvSpPr>
        <p:spPr/>
        <p:txBody>
          <a:bodyPr/>
          <a:lstStyle/>
          <a:p>
            <a:pPr>
              <a:lnSpc>
                <a:spcPct val="80000"/>
              </a:lnSpc>
              <a:spcBef>
                <a:spcPct val="10000"/>
              </a:spcBef>
            </a:pPr>
            <a:r>
              <a:rPr lang="en-US" dirty="0"/>
              <a:t>Throw out oldest page.  </a:t>
            </a:r>
          </a:p>
          <a:p>
            <a:pPr lvl="1">
              <a:lnSpc>
                <a:spcPct val="80000"/>
              </a:lnSpc>
              <a:spcBef>
                <a:spcPct val="10000"/>
              </a:spcBef>
            </a:pPr>
            <a:r>
              <a:rPr lang="en-US" dirty="0"/>
              <a:t>Be fair – let every page live in memory for same amount of time.</a:t>
            </a:r>
          </a:p>
          <a:p>
            <a:pPr>
              <a:lnSpc>
                <a:spcPct val="80000"/>
              </a:lnSpc>
              <a:spcBef>
                <a:spcPct val="10000"/>
              </a:spcBef>
            </a:pPr>
            <a:r>
              <a:rPr lang="en-US" dirty="0"/>
              <a:t>Bad, because it tends to throw out heavily used pages instead of infrequently used pages</a:t>
            </a:r>
          </a:p>
          <a:p>
            <a:pPr lvl="1">
              <a:lnSpc>
                <a:spcPct val="80000"/>
              </a:lnSpc>
              <a:spcBef>
                <a:spcPct val="10000"/>
              </a:spcBef>
            </a:pPr>
            <a:r>
              <a:rPr lang="en-US" dirty="0"/>
              <a:t>Second-chance algorithm avoids this problem by giving </a:t>
            </a:r>
            <a:r>
              <a:rPr lang="en-US" dirty="0">
                <a:latin typeface="Arial" charset="0"/>
              </a:rPr>
              <a:t>recently-used pages a second chance</a:t>
            </a:r>
            <a:endParaRPr lang="en-US" dirty="0"/>
          </a:p>
          <a:p>
            <a:pPr eaLnBrk="1" hangingPunct="1">
              <a:lnSpc>
                <a:spcPct val="90000"/>
              </a:lnSpc>
            </a:pPr>
            <a:endParaRPr lang="en-US" altLang="zh-CN" dirty="0">
              <a:ea typeface="宋体"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53</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54</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55</a:t>
            </a:fld>
            <a:endParaRPr lang="it-IT" altLang="zh-CN"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56</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57</a:t>
            </a:fld>
            <a:endParaRPr lang="it-IT"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58</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59</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Second-Chance Algorithm</a:t>
            </a:r>
          </a:p>
        </p:txBody>
      </p:sp>
      <p:sp>
        <p:nvSpPr>
          <p:cNvPr id="3" name="Content Placeholder 2"/>
          <p:cNvSpPr>
            <a:spLocks noGrp="1"/>
          </p:cNvSpPr>
          <p:nvPr>
            <p:ph idx="1"/>
          </p:nvPr>
        </p:nvSpPr>
        <p:spPr>
          <a:xfrm>
            <a:off x="1981200" y="1409250"/>
            <a:ext cx="8305800" cy="5448750"/>
          </a:xfrm>
        </p:spPr>
        <p:txBody>
          <a:bodyPr>
            <a:normAutofit fontScale="92500"/>
          </a:bodyPr>
          <a:lstStyle/>
          <a:p>
            <a:r>
              <a:rPr lang="en-US" dirty="0">
                <a:latin typeface="Arial" charset="0"/>
              </a:rPr>
              <a:t>Give recently-used pages a second chance</a:t>
            </a:r>
          </a:p>
          <a:p>
            <a:pPr lvl="1"/>
            <a:r>
              <a:rPr lang="en-US" dirty="0">
                <a:latin typeface="Arial" charset="0"/>
              </a:rPr>
              <a:t>If the oldest page has R=0, then choose it for replacement; if R=1, then move it to the end, and update its load time as through it’s a new arrival</a:t>
            </a: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(a) Pages sorted in FIFO order. </a:t>
            </a:r>
            <a:br>
              <a:rPr lang="en-US" dirty="0">
                <a:latin typeface="Arial" charset="0"/>
              </a:rPr>
            </a:br>
            <a:r>
              <a:rPr lang="en-US" dirty="0">
                <a:latin typeface="Arial" charset="0"/>
              </a:rPr>
              <a:t>(b) Page list if a page fault occurs at time 20 and A has its R bit set. The numbers above the pages are their load times.</a:t>
            </a:r>
          </a:p>
        </p:txBody>
      </p:sp>
      <p:sp>
        <p:nvSpPr>
          <p:cNvPr id="5"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BA5833-1F09-4113-8F59-29847F65D61E}" type="slidenum">
              <a:rPr kumimoji="0" lang="en-US" altLang="zh-CN" sz="1000" b="1"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000" b="1"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6" name="Picture 6" descr="D:\b\b4\IBM\03-15.jpg"/>
          <p:cNvPicPr>
            <a:picLocks noChangeAspect="1" noChangeArrowheads="1"/>
          </p:cNvPicPr>
          <p:nvPr/>
        </p:nvPicPr>
        <p:blipFill>
          <a:blip r:embed="rId2" cstate="print"/>
          <a:srcRect/>
          <a:stretch>
            <a:fillRect/>
          </a:stretch>
        </p:blipFill>
        <p:spPr bwMode="auto">
          <a:xfrm>
            <a:off x="2266260" y="2657083"/>
            <a:ext cx="7871008" cy="2700225"/>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60</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61</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68</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1747-4A66-1833-BE73-418D292E4EAA}"/>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1E60C6EE-907F-F177-5363-5D97400133CC}"/>
              </a:ext>
            </a:extLst>
          </p:cNvPr>
          <p:cNvSpPr>
            <a:spLocks noGrp="1"/>
          </p:cNvSpPr>
          <p:nvPr>
            <p:ph idx="1"/>
          </p:nvPr>
        </p:nvSpPr>
        <p:spPr>
          <a:xfrm>
            <a:off x="609600" y="1073427"/>
            <a:ext cx="4315087" cy="5138531"/>
          </a:xfrm>
        </p:spPr>
        <p:txBody>
          <a:bodyPr/>
          <a:lstStyle/>
          <a:p>
            <a:r>
              <a:rPr lang="en-US" dirty="0"/>
              <a:t>Hybrid Approach: Paging and Segments</a:t>
            </a:r>
          </a:p>
          <a:p>
            <a:r>
              <a:rPr lang="en-US" dirty="0"/>
              <a:t>Recall: </a:t>
            </a:r>
            <a:r>
              <a:rPr lang="en-US" b="1" dirty="0">
                <a:solidFill>
                  <a:srgbClr val="0070C0"/>
                </a:solidFill>
              </a:rPr>
              <a:t>Segmentation</a:t>
            </a:r>
          </a:p>
          <a:p>
            <a:pPr lvl="1"/>
            <a:r>
              <a:rPr lang="en-US" dirty="0"/>
              <a:t>Different registers for each segment</a:t>
            </a:r>
          </a:p>
          <a:p>
            <a:r>
              <a:rPr lang="en-US" dirty="0"/>
              <a:t>Instead of one </a:t>
            </a:r>
            <a:r>
              <a:rPr lang="en-US" b="1" dirty="0">
                <a:solidFill>
                  <a:srgbClr val="FF0000"/>
                </a:solidFill>
              </a:rPr>
              <a:t>single </a:t>
            </a:r>
            <a:r>
              <a:rPr lang="en-US" dirty="0"/>
              <a:t>page table for one process, </a:t>
            </a:r>
            <a:r>
              <a:rPr lang="en-US" b="1" dirty="0">
                <a:solidFill>
                  <a:srgbClr val="0070C0"/>
                </a:solidFill>
              </a:rPr>
              <a:t>one page table for each logical segment</a:t>
            </a:r>
          </a:p>
          <a:p>
            <a:endParaRPr lang="en-US" dirty="0"/>
          </a:p>
          <a:p>
            <a:endParaRPr lang="en-US" dirty="0"/>
          </a:p>
        </p:txBody>
      </p:sp>
      <p:pic>
        <p:nvPicPr>
          <p:cNvPr id="5" name="Picture 4">
            <a:extLst>
              <a:ext uri="{FF2B5EF4-FFF2-40B4-BE49-F238E27FC236}">
                <a16:creationId xmlns:a16="http://schemas.microsoft.com/office/drawing/2014/main" id="{061AA62A-1633-50E0-0293-AFBA59EBB6E6}"/>
              </a:ext>
            </a:extLst>
          </p:cNvPr>
          <p:cNvPicPr>
            <a:picLocks noChangeAspect="1"/>
          </p:cNvPicPr>
          <p:nvPr/>
        </p:nvPicPr>
        <p:blipFill>
          <a:blip r:embed="rId2"/>
          <a:stretch>
            <a:fillRect/>
          </a:stretch>
        </p:blipFill>
        <p:spPr>
          <a:xfrm>
            <a:off x="4993079" y="1218383"/>
            <a:ext cx="5360334" cy="4993574"/>
          </a:xfrm>
          <a:prstGeom prst="rect">
            <a:avLst/>
          </a:prstGeom>
        </p:spPr>
      </p:pic>
      <p:sp>
        <p:nvSpPr>
          <p:cNvPr id="6" name="TextBox 5">
            <a:extLst>
              <a:ext uri="{FF2B5EF4-FFF2-40B4-BE49-F238E27FC236}">
                <a16:creationId xmlns:a16="http://schemas.microsoft.com/office/drawing/2014/main" id="{2B1F312F-54FB-A7AE-032B-1DFEACA95594}"/>
              </a:ext>
            </a:extLst>
          </p:cNvPr>
          <p:cNvSpPr txBox="1"/>
          <p:nvPr/>
        </p:nvSpPr>
        <p:spPr>
          <a:xfrm>
            <a:off x="5098473" y="4298869"/>
            <a:ext cx="2313454" cy="646331"/>
          </a:xfrm>
          <a:prstGeom prst="rect">
            <a:avLst/>
          </a:prstGeom>
          <a:noFill/>
        </p:spPr>
        <p:txBody>
          <a:bodyPr wrap="none" rtlCol="0">
            <a:spAutoFit/>
          </a:bodyPr>
          <a:lstStyle/>
          <a:p>
            <a:pPr defTabSz="457200" eaLnBrk="1" fontAlgn="auto" hangingPunct="1">
              <a:spcBef>
                <a:spcPts val="0"/>
              </a:spcBef>
              <a:spcAft>
                <a:spcPts val="0"/>
              </a:spcAft>
            </a:pPr>
            <a:r>
              <a:rPr lang="en-US" b="0">
                <a:solidFill>
                  <a:srgbClr val="000000"/>
                </a:solidFill>
                <a:latin typeface="Arial" panose="020B0604020202020204"/>
                <a:ea typeface="+mn-ea"/>
                <a:cs typeface="+mn-cs"/>
              </a:rPr>
              <a:t>16KB address space</a:t>
            </a:r>
          </a:p>
          <a:p>
            <a:pPr defTabSz="457200" eaLnBrk="1" fontAlgn="auto" hangingPunct="1">
              <a:spcBef>
                <a:spcPts val="0"/>
              </a:spcBef>
              <a:spcAft>
                <a:spcPts val="0"/>
              </a:spcAft>
            </a:pPr>
            <a:r>
              <a:rPr lang="en-US" b="0">
                <a:solidFill>
                  <a:srgbClr val="000000"/>
                </a:solidFill>
                <a:latin typeface="Arial" panose="020B0604020202020204"/>
                <a:ea typeface="+mn-ea"/>
                <a:cs typeface="+mn-cs"/>
              </a:rPr>
              <a:t>1KB page size</a:t>
            </a:r>
          </a:p>
        </p:txBody>
      </p:sp>
      <p:sp>
        <p:nvSpPr>
          <p:cNvPr id="7" name="灯片编号占位符 2">
            <a:extLst>
              <a:ext uri="{FF2B5EF4-FFF2-40B4-BE49-F238E27FC236}">
                <a16:creationId xmlns:a16="http://schemas.microsoft.com/office/drawing/2014/main" id="{B02E8222-A28A-FBB1-DB00-4D00F1713F7C}"/>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7</a:t>
            </a:fld>
            <a:endParaRPr lang="nb-NO">
              <a:latin typeface="Arial"/>
              <a:cs typeface="Arial"/>
            </a:endParaRPr>
          </a:p>
        </p:txBody>
      </p:sp>
    </p:spTree>
    <p:extLst>
      <p:ext uri="{BB962C8B-B14F-4D97-AF65-F5344CB8AC3E}">
        <p14:creationId xmlns:p14="http://schemas.microsoft.com/office/powerpoint/2010/main" val="2648240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70</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71</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72</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75</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76</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77</a:t>
            </a:fld>
            <a:endParaRPr lang="en-US" altLang="zh-CN" b="0">
              <a:solidFill>
                <a:srgbClr val="000000"/>
              </a:solidFill>
              <a:cs typeface="+mn-cs"/>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78</a:t>
            </a:fld>
            <a:endParaRPr lang="en-US" altLang="zh-CN" b="0">
              <a:solidFill>
                <a:srgbClr val="000000"/>
              </a:solidFill>
              <a:cs typeface="+mn-cs"/>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DB73-8E10-E32A-34C7-0F25487F6043}"/>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99205E02-88D9-9F7D-27F5-E8792DA10044}"/>
              </a:ext>
            </a:extLst>
          </p:cNvPr>
          <p:cNvSpPr>
            <a:spLocks noGrp="1"/>
          </p:cNvSpPr>
          <p:nvPr>
            <p:ph idx="1"/>
          </p:nvPr>
        </p:nvSpPr>
        <p:spPr>
          <a:xfrm>
            <a:off x="1838587" y="899492"/>
            <a:ext cx="8502294" cy="5384662"/>
          </a:xfrm>
        </p:spPr>
        <p:txBody>
          <a:bodyPr/>
          <a:lstStyle/>
          <a:p>
            <a:r>
              <a:rPr lang="en-US" b="1">
                <a:solidFill>
                  <a:srgbClr val="0070C0"/>
                </a:solidFill>
              </a:rPr>
              <a:t>Base register </a:t>
            </a:r>
            <a:r>
              <a:rPr lang="en-US"/>
              <a:t>to point to </a:t>
            </a:r>
            <a:r>
              <a:rPr lang="en-US">
                <a:solidFill>
                  <a:srgbClr val="0070C0"/>
                </a:solidFill>
              </a:rPr>
              <a:t>the physical address of the page table</a:t>
            </a:r>
          </a:p>
          <a:p>
            <a:r>
              <a:rPr lang="en-US" b="1">
                <a:solidFill>
                  <a:srgbClr val="0070C0"/>
                </a:solidFill>
              </a:rPr>
              <a:t>Limit register </a:t>
            </a:r>
            <a:r>
              <a:rPr lang="en-US"/>
              <a:t>to determine </a:t>
            </a:r>
            <a:r>
              <a:rPr lang="en-US">
                <a:solidFill>
                  <a:srgbClr val="0070C0"/>
                </a:solidFill>
              </a:rPr>
              <a:t>the size of the segment, i.e., </a:t>
            </a:r>
            <a:r>
              <a:rPr lang="en-US"/>
              <a:t>how many valid pages the segment has</a:t>
            </a:r>
          </a:p>
          <a:p>
            <a:pPr marL="0" indent="0">
              <a:buNone/>
            </a:pPr>
            <a:endParaRPr lang="en-US"/>
          </a:p>
          <a:p>
            <a:r>
              <a:rPr lang="en-US"/>
              <a:t>32-bit virtual address space with 4KB pages </a:t>
            </a:r>
          </a:p>
          <a:p>
            <a:pPr lvl="1"/>
            <a:r>
              <a:rPr lang="en-US"/>
              <a:t>12-bit for offset</a:t>
            </a:r>
          </a:p>
          <a:p>
            <a:r>
              <a:rPr lang="en-US"/>
              <a:t>3 segments: code, heap, stack</a:t>
            </a:r>
          </a:p>
          <a:p>
            <a:pPr lvl="1"/>
            <a:r>
              <a:rPr lang="en-US"/>
              <a:t>2-bit for segmentation</a:t>
            </a:r>
          </a:p>
          <a:p>
            <a:pPr lvl="1"/>
            <a:endParaRPr lang="en-US"/>
          </a:p>
          <a:p>
            <a:pPr lvl="1"/>
            <a:endParaRPr lang="en-US"/>
          </a:p>
          <a:p>
            <a:r>
              <a:rPr lang="en-US" b="1">
                <a:solidFill>
                  <a:srgbClr val="FF0000"/>
                </a:solidFill>
              </a:rPr>
              <a:t>Problems: page table waste for sparsely-used heap</a:t>
            </a:r>
          </a:p>
          <a:p>
            <a:r>
              <a:rPr lang="en-US" b="1">
                <a:solidFill>
                  <a:srgbClr val="FF0000"/>
                </a:solidFill>
              </a:rPr>
              <a:t>Problems: external fragmentation</a:t>
            </a:r>
          </a:p>
        </p:txBody>
      </p:sp>
      <p:pic>
        <p:nvPicPr>
          <p:cNvPr id="6" name="Picture 5">
            <a:extLst>
              <a:ext uri="{FF2B5EF4-FFF2-40B4-BE49-F238E27FC236}">
                <a16:creationId xmlns:a16="http://schemas.microsoft.com/office/drawing/2014/main" id="{582A0504-1478-DC3D-A776-E5DDD57E9432}"/>
              </a:ext>
            </a:extLst>
          </p:cNvPr>
          <p:cNvPicPr>
            <a:picLocks noChangeAspect="1"/>
          </p:cNvPicPr>
          <p:nvPr/>
        </p:nvPicPr>
        <p:blipFill>
          <a:blip r:embed="rId3"/>
          <a:stretch>
            <a:fillRect/>
          </a:stretch>
        </p:blipFill>
        <p:spPr>
          <a:xfrm>
            <a:off x="1806878" y="4169447"/>
            <a:ext cx="8861122" cy="878305"/>
          </a:xfrm>
          <a:prstGeom prst="rect">
            <a:avLst/>
          </a:prstGeom>
        </p:spPr>
      </p:pic>
      <p:sp>
        <p:nvSpPr>
          <p:cNvPr id="5" name="灯片编号占位符 2">
            <a:extLst>
              <a:ext uri="{FF2B5EF4-FFF2-40B4-BE49-F238E27FC236}">
                <a16:creationId xmlns:a16="http://schemas.microsoft.com/office/drawing/2014/main" id="{8572B2E1-3766-0A40-1D35-6B425E4C465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8</a:t>
            </a:fld>
            <a:endParaRPr lang="nb-NO">
              <a:latin typeface="Arial"/>
              <a:cs typeface="Arial"/>
            </a:endParaRPr>
          </a:p>
        </p:txBody>
      </p:sp>
    </p:spTree>
    <p:extLst>
      <p:ext uri="{BB962C8B-B14F-4D97-AF65-F5344CB8AC3E}">
        <p14:creationId xmlns:p14="http://schemas.microsoft.com/office/powerpoint/2010/main" val="4145177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84</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85</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86</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85000" lnSpcReduction="20000"/>
          </a:bodyPr>
          <a:lstStyle/>
          <a:p>
            <a:r>
              <a:rPr lang="en-US" dirty="0"/>
              <a:t>Consider a cache size of 3 page frames, and following reference stream of virtual pages: </a:t>
            </a:r>
          </a:p>
          <a:p>
            <a:pPr lvl="1"/>
            <a:r>
              <a:rPr lang="en-US" dirty="0"/>
              <a:t>7 0 1 2 0 3 0 4 2 3 0 3 2 1 2 0 1 7 0 1</a:t>
            </a:r>
          </a:p>
          <a:p>
            <a:pPr lvl="1"/>
            <a:r>
              <a:rPr lang="en-US" dirty="0"/>
              <a:t>Run FIFO, OPT and LRU on this example.</a:t>
            </a:r>
          </a:p>
          <a:p>
            <a:r>
              <a:rPr lang="en-US" dirty="0"/>
              <a:t>Answer: </a:t>
            </a:r>
          </a:p>
          <a:p>
            <a:pPr lvl="1"/>
            <a:r>
              <a:rPr lang="en-US" dirty="0"/>
              <a:t>FIFO: </a:t>
            </a:r>
            <a:r>
              <a:rPr lang="en-US" dirty="0">
                <a:hlinkClick r:id="rId2"/>
              </a:rPr>
              <a:t>http://cs.uttyler.edu/Faculty/Rainwater/COSC3355/Animations/fifopagereplacement.htm</a:t>
            </a:r>
            <a:r>
              <a:rPr lang="en-US" dirty="0"/>
              <a:t> </a:t>
            </a:r>
          </a:p>
          <a:p>
            <a:pPr lvl="1"/>
            <a:r>
              <a:rPr lang="en-US" dirty="0"/>
              <a:t>OPT: </a:t>
            </a:r>
            <a:r>
              <a:rPr lang="en-US" dirty="0">
                <a:hlinkClick r:id="rId3"/>
              </a:rPr>
              <a:t>http://cs.uttyler.edu/Faculty/Rainwater/COSC3355/Animations/optimalpagereplacement.htm</a:t>
            </a:r>
            <a:r>
              <a:rPr lang="en-US" dirty="0"/>
              <a:t> </a:t>
            </a:r>
          </a:p>
          <a:p>
            <a:pPr lvl="1"/>
            <a:r>
              <a:rPr lang="en-US" dirty="0"/>
              <a:t>LRU: </a:t>
            </a:r>
            <a:r>
              <a:rPr lang="en-US" dirty="0">
                <a:hlinkClick r:id="rId4"/>
              </a:rPr>
              <a:t>http://cs.uttyler.edu/Faculty/Rainwater/COSC3355/Animations/lrupagereplacement.htm</a:t>
            </a:r>
            <a:r>
              <a:rPr lang="en-US" dirty="0"/>
              <a:t>  </a:t>
            </a:r>
          </a:p>
        </p:txBody>
      </p:sp>
      <p:sp>
        <p:nvSpPr>
          <p:cNvPr id="5" name="Slide Number Placeholder 4"/>
          <p:cNvSpPr>
            <a:spLocks noGrp="1"/>
          </p:cNvSpPr>
          <p:nvPr>
            <p:ph type="sldNum" sz="quarter" idx="11"/>
          </p:nvPr>
        </p:nvSpPr>
        <p:spPr/>
        <p:txBody>
          <a:bodyPr/>
          <a:lstStyle/>
          <a:p>
            <a:pPr>
              <a:defRPr/>
            </a:pPr>
            <a:fld id="{50BA5833-1F09-4113-8F59-29847F65D61E}" type="slidenum">
              <a:rPr lang="en-US" altLang="zh-CN" b="0">
                <a:solidFill>
                  <a:srgbClr val="000000"/>
                </a:solidFill>
                <a:cs typeface="+mn-cs"/>
              </a:rPr>
              <a:pPr>
                <a:defRPr/>
              </a:pPr>
              <a:t>9</a:t>
            </a:fld>
            <a:endParaRPr lang="en-US" altLang="zh-CN" b="0">
              <a:solidFill>
                <a:srgbClr val="000000"/>
              </a:solidFill>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94</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95</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96</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97</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113869</TotalTime>
  <Pages>60</Pages>
  <Words>10013</Words>
  <Application>Microsoft Office PowerPoint</Application>
  <PresentationFormat>Widescreen</PresentationFormat>
  <Paragraphs>1213</Paragraphs>
  <Slides>97</Slides>
  <Notes>39</Notes>
  <HiddenSlides>0</HiddenSlides>
  <MMClips>0</MMClips>
  <ScaleCrop>false</ScaleCrop>
  <HeadingPairs>
    <vt:vector size="6" baseType="variant">
      <vt:variant>
        <vt:lpstr>Fonts Used</vt:lpstr>
      </vt:variant>
      <vt:variant>
        <vt:i4>21</vt:i4>
      </vt:variant>
      <vt:variant>
        <vt:lpstr>Theme</vt:lpstr>
      </vt:variant>
      <vt:variant>
        <vt:i4>6</vt:i4>
      </vt:variant>
      <vt:variant>
        <vt:lpstr>Slide Titles</vt:lpstr>
      </vt:variant>
      <vt:variant>
        <vt:i4>97</vt:i4>
      </vt:variant>
    </vt:vector>
  </HeadingPairs>
  <TitlesOfParts>
    <vt:vector size="124" baseType="lpstr">
      <vt:lpstr>Courier</vt:lpstr>
      <vt:lpstr>等线</vt:lpstr>
      <vt:lpstr>Gill Sans</vt:lpstr>
      <vt:lpstr>Gill Sans Light</vt:lpstr>
      <vt:lpstr>굴림</vt:lpstr>
      <vt:lpstr>Helvetica (Body)</vt:lpstr>
      <vt:lpstr>맑은 고딕</vt:lpstr>
      <vt:lpstr>ＭＳ Ｐゴシック</vt:lpstr>
      <vt:lpstr>宋体</vt:lpstr>
      <vt:lpstr>Arial</vt:lpstr>
      <vt:lpstr>Arial Rounded MT Bold</vt:lpstr>
      <vt:lpstr>Calibri</vt:lpstr>
      <vt:lpstr>Cambria Math</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lecture</vt:lpstr>
      <vt:lpstr>Office-tema</vt:lpstr>
      <vt:lpstr>CSC 112: Computer Operating Systems Lecture XX  Deleted </vt:lpstr>
      <vt:lpstr>Page Replacement Policies</vt:lpstr>
      <vt:lpstr>Page Replacement Policies</vt:lpstr>
      <vt:lpstr>Least Recently Used (LRU)</vt:lpstr>
      <vt:lpstr>FIFO</vt:lpstr>
      <vt:lpstr>Second-Chance Algorithm</vt:lpstr>
      <vt:lpstr>Paging+Segmentation</vt:lpstr>
      <vt:lpstr>Paging+Segmentation</vt:lpstr>
      <vt:lpstr>Exercise</vt:lpstr>
      <vt:lpstr>PowerPoint Presentation</vt:lpstr>
      <vt:lpstr>RM vs. DM Example Schedulability Analysis</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1254</cp:revision>
  <cp:lastPrinted>2022-04-26T21:30:49Z</cp:lastPrinted>
  <dcterms:created xsi:type="dcterms:W3CDTF">1995-08-12T11:37:26Z</dcterms:created>
  <dcterms:modified xsi:type="dcterms:W3CDTF">2025-04-22T00:58:27Z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